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39"/>
  </p:notesMasterIdLst>
  <p:handoutMasterIdLst>
    <p:handoutMasterId r:id="rId40"/>
  </p:handoutMasterIdLst>
  <p:sldIdLst>
    <p:sldId id="3158" r:id="rId2"/>
    <p:sldId id="2775" r:id="rId3"/>
    <p:sldId id="2420" r:id="rId4"/>
    <p:sldId id="1424" r:id="rId5"/>
    <p:sldId id="3449" r:id="rId6"/>
    <p:sldId id="3450" r:id="rId7"/>
    <p:sldId id="3451" r:id="rId8"/>
    <p:sldId id="3452" r:id="rId9"/>
    <p:sldId id="3453" r:id="rId10"/>
    <p:sldId id="2791" r:id="rId11"/>
    <p:sldId id="3439" r:id="rId12"/>
    <p:sldId id="3437" r:id="rId13"/>
    <p:sldId id="3443" r:id="rId14"/>
    <p:sldId id="3436" r:id="rId15"/>
    <p:sldId id="2790" r:id="rId16"/>
    <p:sldId id="1432" r:id="rId17"/>
    <p:sldId id="1429" r:id="rId18"/>
    <p:sldId id="2421" r:id="rId19"/>
    <p:sldId id="1448" r:id="rId20"/>
    <p:sldId id="2444" r:id="rId21"/>
    <p:sldId id="2792" r:id="rId22"/>
    <p:sldId id="2126" r:id="rId23"/>
    <p:sldId id="3444" r:id="rId24"/>
    <p:sldId id="3445" r:id="rId25"/>
    <p:sldId id="3446" r:id="rId26"/>
    <p:sldId id="2735" r:id="rId27"/>
    <p:sldId id="3447" r:id="rId28"/>
    <p:sldId id="3448" r:id="rId29"/>
    <p:sldId id="2784" r:id="rId30"/>
    <p:sldId id="352" r:id="rId31"/>
    <p:sldId id="2785" r:id="rId32"/>
    <p:sldId id="2788" r:id="rId33"/>
    <p:sldId id="2771" r:id="rId34"/>
    <p:sldId id="2786" r:id="rId35"/>
    <p:sldId id="2789" r:id="rId36"/>
    <p:sldId id="2783" r:id="rId37"/>
    <p:sldId id="2787" r:id="rId38"/>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461" autoAdjust="0"/>
  </p:normalViewPr>
  <p:slideViewPr>
    <p:cSldViewPr>
      <p:cViewPr varScale="1">
        <p:scale>
          <a:sx n="74" d="100"/>
          <a:sy n="74" d="100"/>
        </p:scale>
        <p:origin x="998" y="4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200" d="100"/>
        <a:sy n="200" d="100"/>
      </p:scale>
      <p:origin x="0" y="-1973"/>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DCD95-C9F5-4AD8-A327-A6A934BF787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1C02A54-5AF0-4C88-883B-8FC84106EEBC}">
      <dgm:prSet phldrT="[Text]" custT="1"/>
      <dgm:spPr/>
      <dgm:t>
        <a:bodyPr/>
        <a:lstStyle/>
        <a:p>
          <a:r>
            <a:rPr lang="en-IN" sz="2000" dirty="0">
              <a:latin typeface="Arial" panose="020B0604020202020204" pitchFamily="34" charset="0"/>
              <a:cs typeface="Arial" panose="020B0604020202020204" pitchFamily="34" charset="0"/>
            </a:rPr>
            <a:t>Feeling of </a:t>
          </a:r>
          <a:r>
            <a:rPr lang="en-IN" sz="2000" dirty="0">
              <a:solidFill>
                <a:srgbClr val="FF0000"/>
              </a:solidFill>
              <a:latin typeface="Arial" panose="020B0604020202020204" pitchFamily="34" charset="0"/>
              <a:cs typeface="Arial" panose="020B0604020202020204" pitchFamily="34" charset="0"/>
            </a:rPr>
            <a:t>Deprivation</a:t>
          </a:r>
          <a:endParaRPr lang="en-IN" sz="300" dirty="0">
            <a:solidFill>
              <a:srgbClr val="FF0000"/>
            </a:solidFill>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I don’t have enough!</a:t>
          </a:r>
        </a:p>
      </dgm:t>
    </dgm:pt>
    <dgm:pt modelId="{F51E9F67-6083-4E30-978C-19CD634DECD1}" type="parTrans" cxnId="{5159AB5E-FF7D-4E7D-88FE-D4600DCE2A24}">
      <dgm:prSet/>
      <dgm:spPr/>
      <dgm:t>
        <a:bodyPr/>
        <a:lstStyle/>
        <a:p>
          <a:endParaRPr lang="en-US"/>
        </a:p>
      </dgm:t>
    </dgm:pt>
    <dgm:pt modelId="{74ECD77F-7FD7-4447-9382-DA6C8B7EDD21}" type="sibTrans" cxnId="{5159AB5E-FF7D-4E7D-88FE-D4600DCE2A24}">
      <dgm:prSet/>
      <dgm:spPr>
        <a:solidFill>
          <a:schemeClr val="bg1">
            <a:lumMod val="65000"/>
          </a:schemeClr>
        </a:solidFill>
      </dgm:spPr>
      <dgm:t>
        <a:bodyPr/>
        <a:lstStyle/>
        <a:p>
          <a:endParaRPr lang="en-US"/>
        </a:p>
      </dgm:t>
    </dgm:pt>
    <dgm:pt modelId="{FEE0B63A-8069-4F5F-8BDC-11D510E39FF5}">
      <dgm:prSet phldrT="[Text]" custT="1"/>
      <dgm:spPr/>
      <dgm:t>
        <a:bodyPr/>
        <a:lstStyle/>
        <a:p>
          <a:r>
            <a:rPr lang="en-IN" sz="2000" dirty="0">
              <a:latin typeface="Arial" panose="020B0604020202020204" pitchFamily="34" charset="0"/>
              <a:cs typeface="Arial" panose="020B0604020202020204" pitchFamily="34" charset="0"/>
            </a:rPr>
            <a:t>Accumulation = unlimited?</a:t>
          </a:r>
          <a:endParaRPr lang="en-US" sz="2000" dirty="0">
            <a:latin typeface="Arial" panose="020B0604020202020204" pitchFamily="34" charset="0"/>
            <a:cs typeface="Arial" panose="020B0604020202020204" pitchFamily="34" charset="0"/>
          </a:endParaRPr>
        </a:p>
      </dgm:t>
    </dgm:pt>
    <dgm:pt modelId="{10675F0B-D500-46EE-B3BC-437626BFA8E5}" type="parTrans" cxnId="{DD88DF60-FB93-41C2-A085-D0008E064B6D}">
      <dgm:prSet/>
      <dgm:spPr/>
      <dgm:t>
        <a:bodyPr/>
        <a:lstStyle/>
        <a:p>
          <a:endParaRPr lang="en-US"/>
        </a:p>
      </dgm:t>
    </dgm:pt>
    <dgm:pt modelId="{03036F6A-2944-4626-B89A-4670CB74253E}" type="sibTrans" cxnId="{DD88DF60-FB93-41C2-A085-D0008E064B6D}">
      <dgm:prSet/>
      <dgm:spPr>
        <a:solidFill>
          <a:schemeClr val="bg1">
            <a:lumMod val="75000"/>
          </a:schemeClr>
        </a:solidFill>
      </dgm:spPr>
      <dgm:t>
        <a:bodyPr/>
        <a:lstStyle/>
        <a:p>
          <a:endParaRPr lang="en-US"/>
        </a:p>
      </dgm:t>
    </dgm:pt>
    <dgm:pt modelId="{322BC408-CC82-4BB9-A620-153079B1B200}">
      <dgm:prSet phldrT="[Text]" custT="1"/>
      <dgm:spPr/>
      <dgm:t>
        <a:bodyPr/>
        <a:lstStyle/>
        <a:p>
          <a:r>
            <a:rPr lang="en-IN" sz="2000" dirty="0">
              <a:latin typeface="Arial" panose="020B0604020202020204" pitchFamily="34" charset="0"/>
              <a:cs typeface="Arial" panose="020B0604020202020204" pitchFamily="34" charset="0"/>
            </a:rPr>
            <a:t>Effort for Physical Facility </a:t>
          </a:r>
        </a:p>
        <a:p>
          <a:r>
            <a:rPr lang="en-IN" sz="2000" dirty="0">
              <a:solidFill>
                <a:srgbClr val="FF0000"/>
              </a:solidFill>
              <a:latin typeface="Arial" panose="020B0604020202020204" pitchFamily="34" charset="0"/>
              <a:cs typeface="Arial" panose="020B0604020202020204" pitchFamily="34" charset="0"/>
            </a:rPr>
            <a:t>by any means?</a:t>
          </a:r>
          <a:endParaRPr lang="en-US" sz="2000" dirty="0">
            <a:solidFill>
              <a:srgbClr val="FF0000"/>
            </a:solidFill>
            <a:latin typeface="Arial" panose="020B0604020202020204" pitchFamily="34" charset="0"/>
            <a:cs typeface="Arial" panose="020B0604020202020204" pitchFamily="34" charset="0"/>
          </a:endParaRPr>
        </a:p>
      </dgm:t>
    </dgm:pt>
    <dgm:pt modelId="{95E17ADA-CF51-45AE-A21C-CBA212C94C73}" type="parTrans" cxnId="{FECD8BEE-EFCE-4724-807E-B4D7F94CB981}">
      <dgm:prSet/>
      <dgm:spPr/>
      <dgm:t>
        <a:bodyPr/>
        <a:lstStyle/>
        <a:p>
          <a:endParaRPr lang="en-US"/>
        </a:p>
      </dgm:t>
    </dgm:pt>
    <dgm:pt modelId="{DFD61FAB-D819-42C0-8C00-A5B68B3F6B26}" type="sibTrans" cxnId="{FECD8BEE-EFCE-4724-807E-B4D7F94CB981}">
      <dgm:prSet/>
      <dgm:spPr>
        <a:solidFill>
          <a:schemeClr val="bg1">
            <a:lumMod val="75000"/>
          </a:schemeClr>
        </a:solidFill>
      </dgm:spPr>
      <dgm:t>
        <a:bodyPr/>
        <a:lstStyle/>
        <a:p>
          <a:endParaRPr lang="en-US"/>
        </a:p>
      </dgm:t>
    </dgm:pt>
    <dgm:pt modelId="{33CD6BB9-C00B-408F-84D5-95A302CF23AB}" type="pres">
      <dgm:prSet presAssocID="{B6FDCD95-C9F5-4AD8-A327-A6A934BF7870}" presName="cycle" presStyleCnt="0">
        <dgm:presLayoutVars>
          <dgm:dir/>
          <dgm:resizeHandles val="exact"/>
        </dgm:presLayoutVars>
      </dgm:prSet>
      <dgm:spPr/>
    </dgm:pt>
    <dgm:pt modelId="{53508CFD-9541-4EAC-9FE6-02173D665183}" type="pres">
      <dgm:prSet presAssocID="{B1C02A54-5AF0-4C88-883B-8FC84106EEBC}" presName="dummy" presStyleCnt="0"/>
      <dgm:spPr/>
    </dgm:pt>
    <dgm:pt modelId="{991C4231-47B8-4D42-801C-102D1328125A}" type="pres">
      <dgm:prSet presAssocID="{B1C02A54-5AF0-4C88-883B-8FC84106EEBC}" presName="node" presStyleLbl="revTx" presStyleIdx="0" presStyleCnt="3" custScaleX="142651" custRadScaleRad="104526" custRadScaleInc="-10131">
        <dgm:presLayoutVars>
          <dgm:bulletEnabled val="1"/>
        </dgm:presLayoutVars>
      </dgm:prSet>
      <dgm:spPr/>
    </dgm:pt>
    <dgm:pt modelId="{67C08D49-897E-4F95-BD18-9642EA9F9F0C}" type="pres">
      <dgm:prSet presAssocID="{74ECD77F-7FD7-4447-9382-DA6C8B7EDD21}" presName="sibTrans" presStyleLbl="node1" presStyleIdx="0" presStyleCnt="3" custLinFactNeighborY="40"/>
      <dgm:spPr/>
    </dgm:pt>
    <dgm:pt modelId="{46D1AC9B-2A56-4CC5-954F-2B81CC1DD023}" type="pres">
      <dgm:prSet presAssocID="{322BC408-CC82-4BB9-A620-153079B1B200}" presName="dummy" presStyleCnt="0"/>
      <dgm:spPr/>
    </dgm:pt>
    <dgm:pt modelId="{C2566148-7A45-4809-B088-8382630CF4B1}" type="pres">
      <dgm:prSet presAssocID="{322BC408-CC82-4BB9-A620-153079B1B200}" presName="node" presStyleLbl="revTx" presStyleIdx="1" presStyleCnt="3">
        <dgm:presLayoutVars>
          <dgm:bulletEnabled val="1"/>
        </dgm:presLayoutVars>
      </dgm:prSet>
      <dgm:spPr/>
    </dgm:pt>
    <dgm:pt modelId="{B0FE8968-FAC9-4225-BE3B-E3A459A7D79F}" type="pres">
      <dgm:prSet presAssocID="{DFD61FAB-D819-42C0-8C00-A5B68B3F6B26}" presName="sibTrans" presStyleLbl="node1" presStyleIdx="1" presStyleCnt="3" custLinFactNeighborX="3125" custLinFactNeighborY="-4259"/>
      <dgm:spPr/>
    </dgm:pt>
    <dgm:pt modelId="{EA338999-5A5A-4EC9-8FE0-5ED92D4F3C34}" type="pres">
      <dgm:prSet presAssocID="{FEE0B63A-8069-4F5F-8BDC-11D510E39FF5}" presName="dummy" presStyleCnt="0"/>
      <dgm:spPr/>
    </dgm:pt>
    <dgm:pt modelId="{59A72EAE-3161-4633-ADA2-CEC9F9A1A0E4}" type="pres">
      <dgm:prSet presAssocID="{FEE0B63A-8069-4F5F-8BDC-11D510E39FF5}" presName="node" presStyleLbl="revTx" presStyleIdx="2" presStyleCnt="3" custScaleX="142214" custRadScaleRad="116025" custRadScaleInc="-33914">
        <dgm:presLayoutVars>
          <dgm:bulletEnabled val="1"/>
        </dgm:presLayoutVars>
      </dgm:prSet>
      <dgm:spPr/>
    </dgm:pt>
    <dgm:pt modelId="{BB221AA3-DE2B-4B67-9C0F-912C5FB2129B}" type="pres">
      <dgm:prSet presAssocID="{03036F6A-2944-4626-B89A-4670CB74253E}" presName="sibTrans" presStyleLbl="node1" presStyleIdx="2" presStyleCnt="3" custScaleX="87074" custLinFactNeighborX="-208" custLinFactNeighborY="6244"/>
      <dgm:spPr/>
    </dgm:pt>
  </dgm:ptLst>
  <dgm:cxnLst>
    <dgm:cxn modelId="{AF4DB42E-428F-4725-9F26-A18A850B6714}" type="presOf" srcId="{FEE0B63A-8069-4F5F-8BDC-11D510E39FF5}" destId="{59A72EAE-3161-4633-ADA2-CEC9F9A1A0E4}" srcOrd="0" destOrd="0" presId="urn:microsoft.com/office/officeart/2005/8/layout/cycle1"/>
    <dgm:cxn modelId="{5159AB5E-FF7D-4E7D-88FE-D4600DCE2A24}" srcId="{B6FDCD95-C9F5-4AD8-A327-A6A934BF7870}" destId="{B1C02A54-5AF0-4C88-883B-8FC84106EEBC}" srcOrd="0" destOrd="0" parTransId="{F51E9F67-6083-4E30-978C-19CD634DECD1}" sibTransId="{74ECD77F-7FD7-4447-9382-DA6C8B7EDD21}"/>
    <dgm:cxn modelId="{DD88DF60-FB93-41C2-A085-D0008E064B6D}" srcId="{B6FDCD95-C9F5-4AD8-A327-A6A934BF7870}" destId="{FEE0B63A-8069-4F5F-8BDC-11D510E39FF5}" srcOrd="2" destOrd="0" parTransId="{10675F0B-D500-46EE-B3BC-437626BFA8E5}" sibTransId="{03036F6A-2944-4626-B89A-4670CB74253E}"/>
    <dgm:cxn modelId="{53DFB264-22DA-4F06-BB1D-DBC96096EA5F}" type="presOf" srcId="{03036F6A-2944-4626-B89A-4670CB74253E}" destId="{BB221AA3-DE2B-4B67-9C0F-912C5FB2129B}" srcOrd="0" destOrd="0" presId="urn:microsoft.com/office/officeart/2005/8/layout/cycle1"/>
    <dgm:cxn modelId="{CC2BAC68-DC5F-473B-BFAD-DB16CA422519}" type="presOf" srcId="{DFD61FAB-D819-42C0-8C00-A5B68B3F6B26}" destId="{B0FE8968-FAC9-4225-BE3B-E3A459A7D79F}" srcOrd="0" destOrd="0" presId="urn:microsoft.com/office/officeart/2005/8/layout/cycle1"/>
    <dgm:cxn modelId="{B80C047F-6325-42B1-B75E-A670DE119F3B}" type="presOf" srcId="{B1C02A54-5AF0-4C88-883B-8FC84106EEBC}" destId="{991C4231-47B8-4D42-801C-102D1328125A}" srcOrd="0" destOrd="0" presId="urn:microsoft.com/office/officeart/2005/8/layout/cycle1"/>
    <dgm:cxn modelId="{9DC10697-88D4-4C85-8152-89F58A3BD5DC}" type="presOf" srcId="{322BC408-CC82-4BB9-A620-153079B1B200}" destId="{C2566148-7A45-4809-B088-8382630CF4B1}" srcOrd="0" destOrd="0" presId="urn:microsoft.com/office/officeart/2005/8/layout/cycle1"/>
    <dgm:cxn modelId="{643177AA-1A1C-4BE9-975A-DBAB6A6F2C24}" type="presOf" srcId="{74ECD77F-7FD7-4447-9382-DA6C8B7EDD21}" destId="{67C08D49-897E-4F95-BD18-9642EA9F9F0C}" srcOrd="0" destOrd="0" presId="urn:microsoft.com/office/officeart/2005/8/layout/cycle1"/>
    <dgm:cxn modelId="{D7CE8EBF-1887-4BC6-8E6C-F37BF58279B8}" type="presOf" srcId="{B6FDCD95-C9F5-4AD8-A327-A6A934BF7870}" destId="{33CD6BB9-C00B-408F-84D5-95A302CF23AB}" srcOrd="0" destOrd="0" presId="urn:microsoft.com/office/officeart/2005/8/layout/cycle1"/>
    <dgm:cxn modelId="{FECD8BEE-EFCE-4724-807E-B4D7F94CB981}" srcId="{B6FDCD95-C9F5-4AD8-A327-A6A934BF7870}" destId="{322BC408-CC82-4BB9-A620-153079B1B200}" srcOrd="1" destOrd="0" parTransId="{95E17ADA-CF51-45AE-A21C-CBA212C94C73}" sibTransId="{DFD61FAB-D819-42C0-8C00-A5B68B3F6B26}"/>
    <dgm:cxn modelId="{2E92E233-486F-4EF3-B4CE-F49483F0C470}" type="presParOf" srcId="{33CD6BB9-C00B-408F-84D5-95A302CF23AB}" destId="{53508CFD-9541-4EAC-9FE6-02173D665183}" srcOrd="0" destOrd="0" presId="urn:microsoft.com/office/officeart/2005/8/layout/cycle1"/>
    <dgm:cxn modelId="{4A92A645-6DE3-4A00-83BE-19B559AE5CC0}" type="presParOf" srcId="{33CD6BB9-C00B-408F-84D5-95A302CF23AB}" destId="{991C4231-47B8-4D42-801C-102D1328125A}" srcOrd="1" destOrd="0" presId="urn:microsoft.com/office/officeart/2005/8/layout/cycle1"/>
    <dgm:cxn modelId="{959F2BCB-9B76-4F0D-B923-FD1578703873}" type="presParOf" srcId="{33CD6BB9-C00B-408F-84D5-95A302CF23AB}" destId="{67C08D49-897E-4F95-BD18-9642EA9F9F0C}" srcOrd="2" destOrd="0" presId="urn:microsoft.com/office/officeart/2005/8/layout/cycle1"/>
    <dgm:cxn modelId="{2F8A4332-AFD9-4F1C-B216-53C362A78B6D}" type="presParOf" srcId="{33CD6BB9-C00B-408F-84D5-95A302CF23AB}" destId="{46D1AC9B-2A56-4CC5-954F-2B81CC1DD023}" srcOrd="3" destOrd="0" presId="urn:microsoft.com/office/officeart/2005/8/layout/cycle1"/>
    <dgm:cxn modelId="{21953E60-F668-4452-BC6A-C99F45F24D2F}" type="presParOf" srcId="{33CD6BB9-C00B-408F-84D5-95A302CF23AB}" destId="{C2566148-7A45-4809-B088-8382630CF4B1}" srcOrd="4" destOrd="0" presId="urn:microsoft.com/office/officeart/2005/8/layout/cycle1"/>
    <dgm:cxn modelId="{DE8E98B9-F576-41AC-A671-B815FB26ABD2}" type="presParOf" srcId="{33CD6BB9-C00B-408F-84D5-95A302CF23AB}" destId="{B0FE8968-FAC9-4225-BE3B-E3A459A7D79F}" srcOrd="5" destOrd="0" presId="urn:microsoft.com/office/officeart/2005/8/layout/cycle1"/>
    <dgm:cxn modelId="{64BFC57B-3687-450E-A9A8-663E6E0881D2}" type="presParOf" srcId="{33CD6BB9-C00B-408F-84D5-95A302CF23AB}" destId="{EA338999-5A5A-4EC9-8FE0-5ED92D4F3C34}" srcOrd="6" destOrd="0" presId="urn:microsoft.com/office/officeart/2005/8/layout/cycle1"/>
    <dgm:cxn modelId="{889AC2B9-7AB9-4D47-B0CA-136B1088DAD6}" type="presParOf" srcId="{33CD6BB9-C00B-408F-84D5-95A302CF23AB}" destId="{59A72EAE-3161-4633-ADA2-CEC9F9A1A0E4}" srcOrd="7" destOrd="0" presId="urn:microsoft.com/office/officeart/2005/8/layout/cycle1"/>
    <dgm:cxn modelId="{91CCAD56-207F-4CC1-A2C1-46A24CE6D9EF}" type="presParOf" srcId="{33CD6BB9-C00B-408F-84D5-95A302CF23AB}" destId="{BB221AA3-DE2B-4B67-9C0F-912C5FB2129B}"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C4231-47B8-4D42-801C-102D1328125A}">
      <dsp:nvSpPr>
        <dsp:cNvPr id="0" name=""/>
        <dsp:cNvSpPr/>
      </dsp:nvSpPr>
      <dsp:spPr>
        <a:xfrm>
          <a:off x="3027805" y="152397"/>
          <a:ext cx="192666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Feeling of </a:t>
          </a:r>
          <a:r>
            <a:rPr lang="en-IN" sz="2000" kern="1200" dirty="0">
              <a:solidFill>
                <a:srgbClr val="FF0000"/>
              </a:solidFill>
              <a:latin typeface="Arial" panose="020B0604020202020204" pitchFamily="34" charset="0"/>
              <a:cs typeface="Arial" panose="020B0604020202020204" pitchFamily="34" charset="0"/>
            </a:rPr>
            <a:t>Deprivation</a:t>
          </a:r>
          <a:endParaRPr lang="en-IN" sz="300" kern="1200" dirty="0">
            <a:solidFill>
              <a:srgbClr val="FF0000"/>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I don’t have enough!</a:t>
          </a:r>
        </a:p>
      </dsp:txBody>
      <dsp:txXfrm>
        <a:off x="3027805" y="152397"/>
        <a:ext cx="1926663" cy="1350613"/>
      </dsp:txXfrm>
    </dsp:sp>
    <dsp:sp modelId="{67C08D49-897E-4F95-BD18-9642EA9F9F0C}">
      <dsp:nvSpPr>
        <dsp:cNvPr id="0" name=""/>
        <dsp:cNvSpPr/>
      </dsp:nvSpPr>
      <dsp:spPr>
        <a:xfrm>
          <a:off x="1317561" y="-32561"/>
          <a:ext cx="3192074" cy="3192074"/>
        </a:xfrm>
        <a:prstGeom prst="circularArrow">
          <a:avLst>
            <a:gd name="adj1" fmla="val 8251"/>
            <a:gd name="adj2" fmla="val 576311"/>
            <a:gd name="adj3" fmla="val 3136606"/>
            <a:gd name="adj4" fmla="val 21444710"/>
            <a:gd name="adj5" fmla="val 9626"/>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66148-7A45-4809-B088-8382630CF4B1}">
      <dsp:nvSpPr>
        <dsp:cNvPr id="0" name=""/>
        <dsp:cNvSpPr/>
      </dsp:nvSpPr>
      <dsp:spPr>
        <a:xfrm>
          <a:off x="2180714" y="2230274"/>
          <a:ext cx="135061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Effort for Physical Facility </a:t>
          </a:r>
        </a:p>
        <a:p>
          <a:pPr marL="0" lvl="0" indent="0" algn="ctr" defTabSz="889000">
            <a:lnSpc>
              <a:spcPct val="90000"/>
            </a:lnSpc>
            <a:spcBef>
              <a:spcPct val="0"/>
            </a:spcBef>
            <a:spcAft>
              <a:spcPct val="35000"/>
            </a:spcAft>
            <a:buNone/>
          </a:pPr>
          <a:r>
            <a:rPr lang="en-IN" sz="2000" kern="1200" dirty="0">
              <a:solidFill>
                <a:srgbClr val="FF0000"/>
              </a:solidFill>
              <a:latin typeface="Arial" panose="020B0604020202020204" pitchFamily="34" charset="0"/>
              <a:cs typeface="Arial" panose="020B0604020202020204" pitchFamily="34" charset="0"/>
            </a:rPr>
            <a:t>by any means?</a:t>
          </a:r>
          <a:endParaRPr lang="en-US" sz="2000" kern="1200" dirty="0">
            <a:solidFill>
              <a:srgbClr val="FF0000"/>
            </a:solidFill>
            <a:latin typeface="Arial" panose="020B0604020202020204" pitchFamily="34" charset="0"/>
            <a:cs typeface="Arial" panose="020B0604020202020204" pitchFamily="34" charset="0"/>
          </a:endParaRPr>
        </a:p>
      </dsp:txBody>
      <dsp:txXfrm>
        <a:off x="2180714" y="2230274"/>
        <a:ext cx="1350613" cy="1350613"/>
      </dsp:txXfrm>
    </dsp:sp>
    <dsp:sp modelId="{B0FE8968-FAC9-4225-BE3B-E3A459A7D79F}">
      <dsp:nvSpPr>
        <dsp:cNvPr id="0" name=""/>
        <dsp:cNvSpPr/>
      </dsp:nvSpPr>
      <dsp:spPr>
        <a:xfrm>
          <a:off x="1119723" y="-250089"/>
          <a:ext cx="3192074" cy="3192074"/>
        </a:xfrm>
        <a:prstGeom prst="circularArrow">
          <a:avLst>
            <a:gd name="adj1" fmla="val 8251"/>
            <a:gd name="adj2" fmla="val 576311"/>
            <a:gd name="adj3" fmla="val 9272591"/>
            <a:gd name="adj4" fmla="val 6563788"/>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2EAE-3161-4633-ADA2-CEC9F9A1A0E4}">
      <dsp:nvSpPr>
        <dsp:cNvPr id="0" name=""/>
        <dsp:cNvSpPr/>
      </dsp:nvSpPr>
      <dsp:spPr>
        <a:xfrm>
          <a:off x="437008" y="489303"/>
          <a:ext cx="1920761"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Accumulation = unlimited?</a:t>
          </a:r>
          <a:endParaRPr lang="en-US" sz="2000" kern="1200" dirty="0">
            <a:latin typeface="Arial" panose="020B0604020202020204" pitchFamily="34" charset="0"/>
            <a:cs typeface="Arial" panose="020B0604020202020204" pitchFamily="34" charset="0"/>
          </a:endParaRPr>
        </a:p>
      </dsp:txBody>
      <dsp:txXfrm>
        <a:off x="437008" y="489303"/>
        <a:ext cx="1920761" cy="1350613"/>
      </dsp:txXfrm>
    </dsp:sp>
    <dsp:sp modelId="{BB221AA3-DE2B-4B67-9C0F-912C5FB2129B}">
      <dsp:nvSpPr>
        <dsp:cNvPr id="0" name=""/>
        <dsp:cNvSpPr/>
      </dsp:nvSpPr>
      <dsp:spPr>
        <a:xfrm>
          <a:off x="1259117" y="95635"/>
          <a:ext cx="2779467" cy="3192074"/>
        </a:xfrm>
        <a:prstGeom prst="circularArrow">
          <a:avLst>
            <a:gd name="adj1" fmla="val 8251"/>
            <a:gd name="adj2" fmla="val 576311"/>
            <a:gd name="adj3" fmla="val 16613827"/>
            <a:gd name="adj4" fmla="val 13795864"/>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3/17/2025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3/17/2025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45243029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12F96B9-9081-444D-9585-D58E596526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6AA37D8-20EA-44AD-9DAE-563E5157A596}"/>
              </a:ext>
            </a:extLst>
          </p:cNvPr>
          <p:cNvSpPr>
            <a:spLocks noGrp="1"/>
          </p:cNvSpPr>
          <p:nvPr>
            <p:ph type="body" idx="1"/>
          </p:nvPr>
        </p:nvSpPr>
        <p:spPr/>
        <p:txBody>
          <a:bodyPr/>
          <a:lstStyle/>
          <a:p>
            <a:pPr>
              <a:defRPr/>
            </a:pPr>
            <a:r>
              <a:rPr lang="en-US" dirty="0"/>
              <a:t>2 mins: Key points</a:t>
            </a:r>
          </a:p>
          <a:p>
            <a:pPr marL="228600" indent="-228600">
              <a:buFontTx/>
              <a:buAutoNum type="arabicPeriod"/>
              <a:defRPr/>
            </a:pPr>
            <a:r>
              <a:rPr lang="en-US" dirty="0"/>
              <a:t>Basic human aspiration = continuous happiness and prosperity</a:t>
            </a:r>
          </a:p>
          <a:p>
            <a:pPr marL="228600" indent="-228600">
              <a:buFontTx/>
              <a:buAutoNum type="arabicPeriod"/>
              <a:defRPr/>
            </a:pPr>
            <a:r>
              <a:rPr lang="en-US" dirty="0"/>
              <a:t>Happiness = to be in harmony</a:t>
            </a:r>
          </a:p>
          <a:p>
            <a:pPr marL="228600" indent="-228600">
              <a:buFontTx/>
              <a:buAutoNum type="arabicPeriod"/>
              <a:defRPr/>
            </a:pPr>
            <a:r>
              <a:rPr lang="en-IN" dirty="0"/>
              <a:t>Levels of our living (4 levels) = individual, family, society and nature/existence</a:t>
            </a:r>
          </a:p>
          <a:p>
            <a:pPr marL="228600" indent="-228600">
              <a:buFontTx/>
              <a:buAutoNum type="arabicPeriod"/>
              <a:defRPr/>
            </a:pPr>
            <a:r>
              <a:rPr lang="en-IN" dirty="0"/>
              <a:t>Therefore, to live in harmony in continuity, we need to understand harmony at these 4 levels</a:t>
            </a:r>
          </a:p>
          <a:p>
            <a:pPr marL="228600" indent="-228600">
              <a:buFontTx/>
              <a:buAutoNum type="arabicPeriod"/>
              <a:defRPr/>
            </a:pPr>
            <a:r>
              <a:rPr lang="en-IN" dirty="0"/>
              <a:t>Process of understanding = self-exploration </a:t>
            </a:r>
          </a:p>
          <a:p>
            <a:pPr marL="228600" indent="-228600">
              <a:buFontTx/>
              <a:buAutoNum type="arabicPeriod"/>
              <a:defRPr/>
            </a:pPr>
            <a:r>
              <a:rPr lang="en-IN" dirty="0"/>
              <a:t>In this session, we will explore into harmony at the first level “harmony in the human being”</a:t>
            </a:r>
          </a:p>
          <a:p>
            <a:pPr>
              <a:defRPr/>
            </a:pPr>
            <a:r>
              <a:rPr lang="en-IN" dirty="0"/>
              <a:t>Let us focus on OURSELF, without bringing in any second person (we will do that when we get to the family, not now)</a:t>
            </a:r>
          </a:p>
          <a:p>
            <a:pPr>
              <a:defRPr/>
            </a:pPr>
            <a:r>
              <a:rPr lang="en-IN" dirty="0"/>
              <a:t>(do not elaborate on any point)</a:t>
            </a:r>
          </a:p>
        </p:txBody>
      </p:sp>
    </p:spTree>
    <p:extLst>
      <p:ext uri="{BB962C8B-B14F-4D97-AF65-F5344CB8AC3E}">
        <p14:creationId xmlns:p14="http://schemas.microsoft.com/office/powerpoint/2010/main" val="118247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26DA479-A31C-4C22-B19C-4FFD8AEFD3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FDB79F4D-6BB0-4CAA-AD03-3635366859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Key point</a:t>
            </a:r>
          </a:p>
          <a:p>
            <a:r>
              <a:rPr lang="en-US" altLang="en-US" dirty="0"/>
              <a:t>We are returning here to show all that has been discussed so far</a:t>
            </a:r>
          </a:p>
          <a:p>
            <a:r>
              <a:rPr lang="en-US" altLang="en-US" dirty="0"/>
              <a:t>‘so, we have tried to explore that human being is the co-existence of two distinct realities – the Self and the Body’</a:t>
            </a:r>
          </a:p>
          <a:p>
            <a:r>
              <a:rPr lang="en-US" altLang="en-US" dirty="0"/>
              <a:t>No need to explain this slide again</a:t>
            </a:r>
          </a:p>
          <a:p>
            <a:r>
              <a:rPr lang="en-US" altLang="en-US" dirty="0"/>
              <a:t>But if there are questions, they can be responded to</a:t>
            </a:r>
            <a:endParaRPr lang="en-IN" altLang="en-US" dirty="0"/>
          </a:p>
        </p:txBody>
      </p:sp>
    </p:spTree>
    <p:extLst>
      <p:ext uri="{BB962C8B-B14F-4D97-AF65-F5344CB8AC3E}">
        <p14:creationId xmlns:p14="http://schemas.microsoft.com/office/powerpoint/2010/main" val="262653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FE89D8E-A2C1-4EEB-8B7D-CE7A92193F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A5E05E8-55CD-4390-BACC-D2A0A872A1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Key point</a:t>
            </a:r>
          </a:p>
          <a:p>
            <a:r>
              <a:rPr lang="en-US" altLang="en-US" dirty="0"/>
              <a:t>The two realities are of two different types</a:t>
            </a:r>
          </a:p>
          <a:p>
            <a:r>
              <a:rPr lang="en-US" altLang="en-US" dirty="0"/>
              <a:t>The Body is a material unit</a:t>
            </a:r>
          </a:p>
          <a:p>
            <a:r>
              <a:rPr lang="en-US" altLang="en-US" dirty="0"/>
              <a:t>The Self is a unit of consciousness</a:t>
            </a:r>
          </a:p>
          <a:p>
            <a:endParaRPr lang="en-US" altLang="en-US" dirty="0"/>
          </a:p>
          <a:p>
            <a:r>
              <a:rPr lang="en-US" altLang="en-US" dirty="0"/>
              <a:t>The key characteristic defining a consciousness unit is that its response is based on assuming (accepting) – this acceptance could be based on knowing or without knowing</a:t>
            </a:r>
          </a:p>
          <a:p>
            <a:r>
              <a:rPr lang="en-US" altLang="en-US" dirty="0"/>
              <a:t>Material units have a definite response (definite recognizing and definite fulfilling)</a:t>
            </a:r>
            <a:endParaRPr lang="en-IN" altLang="en-US" dirty="0"/>
          </a:p>
        </p:txBody>
      </p:sp>
    </p:spTree>
    <p:extLst>
      <p:ext uri="{BB962C8B-B14F-4D97-AF65-F5344CB8AC3E}">
        <p14:creationId xmlns:p14="http://schemas.microsoft.com/office/powerpoint/2010/main" val="1345222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B99C803-322A-40AD-AB9B-BFBC557452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01BF02B-EFC7-4B92-BEF1-5FFDD477D6E4}"/>
              </a:ext>
            </a:extLst>
          </p:cNvPr>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altLang="en-US" dirty="0"/>
              <a:t>Key point</a:t>
            </a:r>
          </a:p>
          <a:p>
            <a:pPr>
              <a:defRPr/>
            </a:pPr>
            <a:r>
              <a:rPr lang="en-US" altLang="en-US" dirty="0"/>
              <a:t>The need of consciousness is fulfilled by activities of consciousness</a:t>
            </a:r>
          </a:p>
          <a:p>
            <a:pPr>
              <a:defRPr/>
            </a:pPr>
            <a:endParaRPr lang="en-US" altLang="en-US" dirty="0"/>
          </a:p>
          <a:p>
            <a:pPr>
              <a:defRPr/>
            </a:pPr>
            <a:r>
              <a:rPr lang="en-US" altLang="en-US" dirty="0"/>
              <a:t>Elaboration</a:t>
            </a:r>
          </a:p>
          <a:p>
            <a:pPr>
              <a:buFont typeface="Symbol" panose="05050102010706020507" pitchFamily="18" charset="2"/>
              <a:buNone/>
              <a:defRPr/>
            </a:pPr>
            <a:r>
              <a:rPr lang="en-US" altLang="en-US" dirty="0"/>
              <a:t>Need of the Self is feeling in consciousness</a:t>
            </a:r>
          </a:p>
          <a:p>
            <a:pPr>
              <a:buFont typeface="Symbol" panose="05050102010706020507" pitchFamily="18" charset="2"/>
              <a:buNone/>
              <a:defRPr/>
            </a:pPr>
            <a:r>
              <a:rPr lang="en-US" altLang="en-US" dirty="0"/>
              <a:t>Fulfilled by Activities of consciousness</a:t>
            </a:r>
          </a:p>
          <a:p>
            <a:pPr>
              <a:buFont typeface="Symbol" panose="05050102010706020507" pitchFamily="18" charset="2"/>
              <a:buNone/>
              <a:defRPr/>
            </a:pPr>
            <a:r>
              <a:rPr lang="en-US" altLang="en-US" dirty="0"/>
              <a:t>(can’t be fulfilled by material – will come later)</a:t>
            </a:r>
          </a:p>
          <a:p>
            <a:pPr>
              <a:defRPr/>
            </a:pPr>
            <a:endParaRPr lang="en-US" altLang="en-US" dirty="0"/>
          </a:p>
          <a:p>
            <a:pPr>
              <a:defRPr/>
            </a:pPr>
            <a:endParaRPr lang="en-US" altLang="en-US" dirty="0"/>
          </a:p>
          <a:p>
            <a:pPr>
              <a:defRPr/>
            </a:pPr>
            <a:r>
              <a:rPr lang="en-US" altLang="en-US" u="sng" dirty="0"/>
              <a:t>Examples</a:t>
            </a:r>
          </a:p>
          <a:p>
            <a:pPr>
              <a:defRPr/>
            </a:pPr>
            <a:r>
              <a:rPr lang="en-US" altLang="en-US" dirty="0"/>
              <a:t>Fulfilled by</a:t>
            </a:r>
          </a:p>
          <a:p>
            <a:pPr>
              <a:defRPr/>
            </a:pPr>
            <a:r>
              <a:rPr lang="en-US" altLang="en-US" dirty="0"/>
              <a:t>	</a:t>
            </a:r>
            <a:r>
              <a:rPr lang="en-US" altLang="en-US" dirty="0">
                <a:latin typeface="Arial" panose="020B0604020202020204" pitchFamily="34" charset="0"/>
                <a:cs typeface="Arial" panose="020B0604020202020204" pitchFamily="34" charset="0"/>
              </a:rPr>
              <a:t>Flower to Father – flower is only a symbol. Feeling is primary. 	Feelings ka bandh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band </a:t>
            </a:r>
            <a:r>
              <a:rPr lang="en-US" altLang="en-US" dirty="0" err="1">
                <a:latin typeface="Arial" panose="020B0604020202020204" pitchFamily="34" charset="0"/>
                <a:cs typeface="Arial" panose="020B0604020202020204" pitchFamily="34" charset="0"/>
              </a:rPr>
              <a:t>kar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rakha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 		feelings ka </a:t>
            </a:r>
            <a:r>
              <a:rPr lang="en-US" altLang="en-US" dirty="0" err="1">
                <a:latin typeface="Arial" panose="020B0604020202020204" pitchFamily="34" charset="0"/>
                <a:cs typeface="Arial" panose="020B0604020202020204" pitchFamily="34" charset="0"/>
              </a:rPr>
              <a:t>aadan-pradan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hota</a:t>
            </a:r>
            <a:r>
              <a:rPr lang="en-US" altLang="en-US" dirty="0">
                <a:latin typeface="Arial" panose="020B0604020202020204" pitchFamily="34" charset="0"/>
                <a:cs typeface="Arial" panose="020B0604020202020204" pitchFamily="34" charset="0"/>
              </a:rPr>
              <a:t>. 			Feelings ka exchange </a:t>
            </a:r>
            <a:r>
              <a:rPr lang="en-US" altLang="en-US" dirty="0" err="1">
                <a:latin typeface="Arial" panose="020B0604020202020204" pitchFamily="34" charset="0"/>
                <a:cs typeface="Arial" panose="020B0604020202020204" pitchFamily="34" charset="0"/>
              </a:rPr>
              <a:t>bhi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sukhi</a:t>
            </a:r>
            <a:r>
              <a:rPr lang="en-US" altLang="en-US" dirty="0">
                <a:latin typeface="Arial" panose="020B0604020202020204" pitchFamily="34" charset="0"/>
                <a:cs typeface="Arial" panose="020B0604020202020204" pitchFamily="34" charset="0"/>
              </a:rPr>
              <a:t> hone ka </a:t>
            </a:r>
            <a:r>
              <a:rPr lang="en-US" altLang="en-US" dirty="0" err="1">
                <a:latin typeface="Arial" panose="020B0604020202020204" pitchFamily="34" charset="0"/>
                <a:cs typeface="Arial" panose="020B0604020202020204" pitchFamily="34" charset="0"/>
              </a:rPr>
              <a:t>tareeka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yeh </a:t>
            </a:r>
            <a:r>
              <a:rPr lang="en-US" altLang="en-US" dirty="0" err="1">
                <a:latin typeface="Arial" panose="020B0604020202020204" pitchFamily="34" charset="0"/>
                <a:cs typeface="Arial" panose="020B0604020202020204" pitchFamily="34" charset="0"/>
              </a:rPr>
              <a:t>dhyan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aaya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rahta</a:t>
            </a:r>
            <a:endParaRPr lang="en-US" altLang="en-US" dirty="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One cant fulfill the other</a:t>
            </a:r>
          </a:p>
          <a:p>
            <a:pPr>
              <a:defRPr/>
            </a:pPr>
            <a:r>
              <a:rPr lang="en-US" altLang="en-US" dirty="0">
                <a:latin typeface="Arial" panose="020B0604020202020204" pitchFamily="34" charset="0"/>
                <a:cs typeface="Arial" panose="020B0604020202020204" pitchFamily="34" charset="0"/>
              </a:rPr>
              <a:t>	</a:t>
            </a:r>
            <a:r>
              <a:rPr lang="fr-FR" altLang="en-US" dirty="0">
                <a:latin typeface="Arial" panose="020B0604020202020204" pitchFamily="34" charset="0"/>
                <a:cs typeface="Arial" panose="020B0604020202020204" pitchFamily="34" charset="0"/>
              </a:rPr>
              <a:t>Exclusive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 attention </a:t>
            </a:r>
            <a:r>
              <a:rPr lang="fr-FR" altLang="en-US" dirty="0" err="1">
                <a:latin typeface="Arial" panose="020B0604020202020204" pitchFamily="34" charset="0"/>
                <a:cs typeface="Arial" panose="020B0604020202020204" pitchFamily="34" charset="0"/>
              </a:rPr>
              <a:t>neq</a:t>
            </a:r>
            <a:r>
              <a:rPr lang="fr-FR" altLang="en-US" dirty="0">
                <a:latin typeface="Arial" panose="020B0604020202020204" pitchFamily="34" charset="0"/>
                <a:cs typeface="Arial" panose="020B0604020202020204" pitchFamily="34" charset="0"/>
              </a:rPr>
              <a:t> respect.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se attention </a:t>
            </a:r>
            <a:r>
              <a:rPr lang="fr-FR" altLang="en-US" dirty="0" err="1">
                <a:latin typeface="Arial" panose="020B0604020202020204" pitchFamily="34" charset="0"/>
                <a:cs typeface="Arial" panose="020B0604020202020204" pitchFamily="34" charset="0"/>
              </a:rPr>
              <a:t>bhar</a:t>
            </a:r>
            <a:r>
              <a:rPr lang="fr-FR" altLang="en-US" dirty="0">
                <a:latin typeface="Arial" panose="020B0604020202020204" pitchFamily="34" charset="0"/>
                <a:cs typeface="Arial" panose="020B0604020202020204" pitchFamily="34" charset="0"/>
              </a:rPr>
              <a:t> 	mil </a:t>
            </a:r>
            <a:r>
              <a:rPr lang="fr-FR" altLang="en-US" dirty="0" err="1">
                <a:latin typeface="Arial" panose="020B0604020202020204" pitchFamily="34" charset="0"/>
                <a:cs typeface="Arial" panose="020B0604020202020204" pitchFamily="34" charset="0"/>
              </a:rPr>
              <a:t>paata</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hai</a:t>
            </a:r>
            <a:endParaRPr lang="fr-FR" altLang="en-US" dirty="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a:p>
            <a:pPr>
              <a:defRPr/>
            </a:pPr>
            <a:endParaRPr lang="en-US" altLang="en-US" dirty="0"/>
          </a:p>
        </p:txBody>
      </p:sp>
    </p:spTree>
    <p:extLst>
      <p:ext uri="{BB962C8B-B14F-4D97-AF65-F5344CB8AC3E}">
        <p14:creationId xmlns:p14="http://schemas.microsoft.com/office/powerpoint/2010/main" val="71173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ACB24B0-19B2-4208-AFBE-02C7BDEA3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2B0D5C6-0FA3-4095-8C76-800C702D5F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Key Point</a:t>
            </a:r>
          </a:p>
          <a:p>
            <a:pPr>
              <a:lnSpc>
                <a:spcPct val="90000"/>
              </a:lnSpc>
              <a:buFont typeface="Symbol" panose="05050102010706020507" pitchFamily="18" charset="2"/>
              <a:buNone/>
            </a:pPr>
            <a:r>
              <a:rPr lang="en-IN" altLang="en-US" dirty="0"/>
              <a:t>The need of material is fulfilled by material</a:t>
            </a:r>
          </a:p>
          <a:p>
            <a:pPr>
              <a:lnSpc>
                <a:spcPct val="90000"/>
              </a:lnSpc>
              <a:buFont typeface="Symbol" panose="05050102010706020507" pitchFamily="18" charset="2"/>
              <a:buNone/>
            </a:pPr>
            <a:endParaRPr lang="en-US" altLang="en-US" dirty="0"/>
          </a:p>
          <a:p>
            <a:pPr>
              <a:lnSpc>
                <a:spcPct val="90000"/>
              </a:lnSpc>
              <a:buFont typeface="Symbol" panose="05050102010706020507" pitchFamily="18" charset="2"/>
              <a:buNone/>
            </a:pPr>
            <a:r>
              <a:rPr lang="en-US" altLang="en-US" dirty="0"/>
              <a:t>Elaboration</a:t>
            </a:r>
          </a:p>
          <a:p>
            <a:pPr>
              <a:lnSpc>
                <a:spcPct val="90000"/>
              </a:lnSpc>
              <a:buFont typeface="Symbol" panose="05050102010706020507" pitchFamily="18" charset="2"/>
              <a:buNone/>
            </a:pPr>
            <a:r>
              <a:rPr lang="en-US" altLang="en-US" dirty="0"/>
              <a:t>Need of the body = Physical facility* = Material in nature</a:t>
            </a:r>
          </a:p>
          <a:p>
            <a:pPr>
              <a:lnSpc>
                <a:spcPct val="90000"/>
              </a:lnSpc>
              <a:buFont typeface="Symbol" panose="05050102010706020507" pitchFamily="18" charset="2"/>
              <a:buNone/>
            </a:pPr>
            <a:r>
              <a:rPr lang="en-US" altLang="en-US" dirty="0"/>
              <a:t>Fulfilled by = Physio-chemical things = also material in nature</a:t>
            </a:r>
          </a:p>
          <a:p>
            <a:pPr>
              <a:lnSpc>
                <a:spcPct val="90000"/>
              </a:lnSpc>
              <a:buFont typeface="Symbol" panose="05050102010706020507" pitchFamily="18" charset="2"/>
              <a:buNone/>
            </a:pPr>
            <a:endParaRPr lang="en-IN" altLang="en-US" dirty="0"/>
          </a:p>
          <a:p>
            <a:r>
              <a:rPr lang="en-US" altLang="en-US" u="sng" dirty="0"/>
              <a:t>Examples</a:t>
            </a:r>
          </a:p>
          <a:p>
            <a:r>
              <a:rPr lang="en-US" altLang="en-US" dirty="0"/>
              <a:t>Fulfilled by</a:t>
            </a:r>
          </a:p>
          <a:p>
            <a:r>
              <a:rPr lang="en-US" altLang="en-US" dirty="0"/>
              <a:t>	</a:t>
            </a:r>
            <a:r>
              <a:rPr lang="en-US" altLang="en-US" dirty="0">
                <a:latin typeface="Arial" panose="020B0604020202020204" pitchFamily="34" charset="0"/>
                <a:cs typeface="Arial" panose="020B0604020202020204" pitchFamily="34" charset="0"/>
              </a:rPr>
              <a:t>Flower to Father – flower is only a symbol. Feeling is primary. 	Feelings ka bandh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band </a:t>
            </a:r>
            <a:r>
              <a:rPr lang="en-US" altLang="en-US" dirty="0" err="1">
                <a:latin typeface="Arial" panose="020B0604020202020204" pitchFamily="34" charset="0"/>
                <a:cs typeface="Arial" panose="020B0604020202020204" pitchFamily="34" charset="0"/>
              </a:rPr>
              <a:t>kar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rakha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 		feelings ka </a:t>
            </a:r>
            <a:r>
              <a:rPr lang="en-US" altLang="en-US" dirty="0" err="1">
                <a:latin typeface="Arial" panose="020B0604020202020204" pitchFamily="34" charset="0"/>
                <a:cs typeface="Arial" panose="020B0604020202020204" pitchFamily="34" charset="0"/>
              </a:rPr>
              <a:t>aadan-pradan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hota</a:t>
            </a:r>
            <a:r>
              <a:rPr lang="en-US" altLang="en-US" dirty="0">
                <a:latin typeface="Arial" panose="020B0604020202020204" pitchFamily="34" charset="0"/>
                <a:cs typeface="Arial" panose="020B0604020202020204" pitchFamily="34" charset="0"/>
              </a:rPr>
              <a:t>. 			Feelings ka exchange </a:t>
            </a:r>
            <a:r>
              <a:rPr lang="en-US" altLang="en-US" dirty="0" err="1">
                <a:latin typeface="Arial" panose="020B0604020202020204" pitchFamily="34" charset="0"/>
                <a:cs typeface="Arial" panose="020B0604020202020204" pitchFamily="34" charset="0"/>
              </a:rPr>
              <a:t>bhi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sukhi</a:t>
            </a:r>
            <a:r>
              <a:rPr lang="en-US" altLang="en-US" dirty="0">
                <a:latin typeface="Arial" panose="020B0604020202020204" pitchFamily="34" charset="0"/>
                <a:cs typeface="Arial" panose="020B0604020202020204" pitchFamily="34" charset="0"/>
              </a:rPr>
              <a:t> hone ka </a:t>
            </a:r>
            <a:r>
              <a:rPr lang="en-US" altLang="en-US" dirty="0" err="1">
                <a:latin typeface="Arial" panose="020B0604020202020204" pitchFamily="34" charset="0"/>
                <a:cs typeface="Arial" panose="020B0604020202020204" pitchFamily="34" charset="0"/>
              </a:rPr>
              <a:t>tareeka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yeh </a:t>
            </a:r>
            <a:r>
              <a:rPr lang="en-US" altLang="en-US" dirty="0" err="1">
                <a:latin typeface="Arial" panose="020B0604020202020204" pitchFamily="34" charset="0"/>
                <a:cs typeface="Arial" panose="020B0604020202020204" pitchFamily="34" charset="0"/>
              </a:rPr>
              <a:t>dhyan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aaya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rahta</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One cant fulfill the other</a:t>
            </a:r>
          </a:p>
          <a:p>
            <a:r>
              <a:rPr lang="en-US" altLang="en-US" dirty="0">
                <a:latin typeface="Arial" panose="020B0604020202020204" pitchFamily="34" charset="0"/>
                <a:cs typeface="Arial" panose="020B0604020202020204" pitchFamily="34" charset="0"/>
              </a:rPr>
              <a:t>	</a:t>
            </a:r>
            <a:r>
              <a:rPr lang="fr-FR" altLang="en-US" dirty="0">
                <a:latin typeface="Arial" panose="020B0604020202020204" pitchFamily="34" charset="0"/>
                <a:cs typeface="Arial" panose="020B0604020202020204" pitchFamily="34" charset="0"/>
              </a:rPr>
              <a:t>Exclusive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 attention </a:t>
            </a:r>
            <a:r>
              <a:rPr lang="fr-FR" altLang="en-US" dirty="0" err="1">
                <a:latin typeface="Arial" panose="020B0604020202020204" pitchFamily="34" charset="0"/>
                <a:cs typeface="Arial" panose="020B0604020202020204" pitchFamily="34" charset="0"/>
              </a:rPr>
              <a:t>neq</a:t>
            </a:r>
            <a:r>
              <a:rPr lang="fr-FR" altLang="en-US" dirty="0">
                <a:latin typeface="Arial" panose="020B0604020202020204" pitchFamily="34" charset="0"/>
                <a:cs typeface="Arial" panose="020B0604020202020204" pitchFamily="34" charset="0"/>
              </a:rPr>
              <a:t> respect.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se attention </a:t>
            </a:r>
            <a:r>
              <a:rPr lang="fr-FR" altLang="en-US" dirty="0" err="1">
                <a:latin typeface="Arial" panose="020B0604020202020204" pitchFamily="34" charset="0"/>
                <a:cs typeface="Arial" panose="020B0604020202020204" pitchFamily="34" charset="0"/>
              </a:rPr>
              <a:t>bhar</a:t>
            </a:r>
            <a:r>
              <a:rPr lang="fr-FR" altLang="en-US" dirty="0">
                <a:latin typeface="Arial" panose="020B0604020202020204" pitchFamily="34" charset="0"/>
                <a:cs typeface="Arial" panose="020B0604020202020204" pitchFamily="34" charset="0"/>
              </a:rPr>
              <a:t> 	mil </a:t>
            </a:r>
            <a:r>
              <a:rPr lang="fr-FR" altLang="en-US" dirty="0" err="1">
                <a:latin typeface="Arial" panose="020B0604020202020204" pitchFamily="34" charset="0"/>
                <a:cs typeface="Arial" panose="020B0604020202020204" pitchFamily="34" charset="0"/>
              </a:rPr>
              <a:t>paata</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hai</a:t>
            </a:r>
            <a:endParaRPr lang="fr-FR"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p>
        </p:txBody>
      </p:sp>
    </p:spTree>
    <p:extLst>
      <p:ext uri="{BB962C8B-B14F-4D97-AF65-F5344CB8AC3E}">
        <p14:creationId xmlns:p14="http://schemas.microsoft.com/office/powerpoint/2010/main" val="2533758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DF70A95-0A09-44A0-AD07-62775FDB51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1D18B2E-C533-44F7-ADB5-5B80C09EDA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Key point</a:t>
            </a:r>
          </a:p>
          <a:p>
            <a:r>
              <a:rPr lang="en-US" altLang="en-US" dirty="0"/>
              <a:t>If we do not understand human being as co-existence of self and body, we may run into this problem</a:t>
            </a:r>
          </a:p>
          <a:p>
            <a:r>
              <a:rPr lang="en-US" altLang="en-US" dirty="0"/>
              <a:t>Ask participants to find out if this is the case today</a:t>
            </a:r>
          </a:p>
          <a:p>
            <a:endParaRPr lang="en-US" altLang="en-US" dirty="0"/>
          </a:p>
          <a:p>
            <a:r>
              <a:rPr lang="en-US" altLang="en-US" dirty="0"/>
              <a:t>Assumption – HB = Body</a:t>
            </a:r>
          </a:p>
          <a:p>
            <a:r>
              <a:rPr lang="en-US" altLang="en-US" dirty="0"/>
              <a:t>All needs of the HB will be fulfilled by physical facility</a:t>
            </a:r>
          </a:p>
          <a:p>
            <a:r>
              <a:rPr lang="en-US" altLang="en-US" dirty="0"/>
              <a:t>Since the needs of the Self are continuous, the need for PF appear to be unlimited</a:t>
            </a:r>
          </a:p>
          <a:p>
            <a:r>
              <a:rPr lang="en-US" altLang="en-US" dirty="0"/>
              <a:t>This leads to accumulation</a:t>
            </a:r>
          </a:p>
          <a:p>
            <a:endParaRPr lang="en-US" altLang="en-US" dirty="0"/>
          </a:p>
          <a:p>
            <a:r>
              <a:rPr lang="en-US" altLang="en-US" dirty="0"/>
              <a:t>Since the real needs of the self are not known, not fulfilled, one gets into a loop (as shown)</a:t>
            </a:r>
            <a:endParaRPr lang="en-IN" altLang="en-US" dirty="0"/>
          </a:p>
        </p:txBody>
      </p:sp>
    </p:spTree>
    <p:extLst>
      <p:ext uri="{BB962C8B-B14F-4D97-AF65-F5344CB8AC3E}">
        <p14:creationId xmlns:p14="http://schemas.microsoft.com/office/powerpoint/2010/main" val="301135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D468D33-0A26-4A3C-9513-E52A937666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0F4201AE-E635-4E1B-B6D8-FE704C58A1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Key points</a:t>
            </a:r>
          </a:p>
          <a:p>
            <a:r>
              <a:rPr lang="en-US" altLang="en-US"/>
              <a:t>Written in the Sum Up</a:t>
            </a:r>
          </a:p>
          <a:p>
            <a:r>
              <a:rPr lang="en-US" altLang="en-US"/>
              <a:t>No need to give any examples while summing up</a:t>
            </a:r>
          </a:p>
          <a:p>
            <a:endParaRPr lang="en-US" altLang="en-US"/>
          </a:p>
          <a:p>
            <a:r>
              <a:rPr lang="en-US" altLang="en-US"/>
              <a:t>The Human being is in harmony when</a:t>
            </a:r>
          </a:p>
          <a:p>
            <a:r>
              <a:rPr lang="en-US" altLang="en-US"/>
              <a:t>1. We can see what human bein</a:t>
            </a:r>
            <a:endParaRPr lang="en-IN" altLang="en-US"/>
          </a:p>
        </p:txBody>
      </p:sp>
    </p:spTree>
    <p:extLst>
      <p:ext uri="{BB962C8B-B14F-4D97-AF65-F5344CB8AC3E}">
        <p14:creationId xmlns:p14="http://schemas.microsoft.com/office/powerpoint/2010/main" val="275157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8214C45-F4BA-40B6-BAB5-D578FFC01E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06FCFBB-BA45-4F48-A05B-83991C8A7C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85810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0FBC748-9576-458C-B789-9E167C217D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93DF86B-57BD-4A47-9A37-1680A0C3B7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Key point</a:t>
            </a:r>
          </a:p>
          <a:p>
            <a:r>
              <a:rPr lang="en-US" altLang="en-US"/>
              <a:t>Human Being = co-existence of self and body</a:t>
            </a:r>
          </a:p>
          <a:p>
            <a:r>
              <a:rPr lang="en-US" altLang="en-US"/>
              <a:t>The body is a reality, the self is a reality and they co-exist (both exist simultaneously in the form of a human being)</a:t>
            </a:r>
          </a:p>
          <a:p>
            <a:endParaRPr lang="en-US" altLang="en-US"/>
          </a:p>
          <a:p>
            <a:r>
              <a:rPr lang="en-US" altLang="en-US"/>
              <a:t>Pause – let participants absorb this key point – help them to explore</a:t>
            </a:r>
          </a:p>
          <a:p>
            <a:r>
              <a:rPr lang="en-US" altLang="en-US"/>
              <a:t>Do not ask them if they can see this immediately – the session will become evaluative</a:t>
            </a:r>
          </a:p>
          <a:p>
            <a:endParaRPr lang="en-US" altLang="en-US"/>
          </a:p>
          <a:p>
            <a:r>
              <a:rPr lang="en-US" altLang="en-US"/>
              <a:t>We will explore these realities throughout this session</a:t>
            </a:r>
          </a:p>
        </p:txBody>
      </p:sp>
    </p:spTree>
    <p:extLst>
      <p:ext uri="{BB962C8B-B14F-4D97-AF65-F5344CB8AC3E}">
        <p14:creationId xmlns:p14="http://schemas.microsoft.com/office/powerpoint/2010/main" val="137730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3457B5D-8CD5-4A9A-9D9D-6DC0201B32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A6AFFBF-04CE-4B58-A99F-A68E25FB0874}"/>
              </a:ext>
            </a:extLst>
          </p:cNvPr>
          <p:cNvSpPr>
            <a:spLocks noGrp="1"/>
          </p:cNvSpPr>
          <p:nvPr>
            <p:ph type="body" idx="1"/>
          </p:nvPr>
        </p:nvSpPr>
        <p:spPr/>
        <p:txBody>
          <a:bodyPr>
            <a:normAutofit/>
          </a:bodyPr>
          <a:lstStyle/>
          <a:p>
            <a:pPr>
              <a:defRPr/>
            </a:pPr>
            <a:r>
              <a:rPr lang="en-US" b="1" dirty="0"/>
              <a:t>Key point</a:t>
            </a:r>
          </a:p>
          <a:p>
            <a:pPr>
              <a:defRPr/>
            </a:pPr>
            <a:r>
              <a:rPr lang="en-US" dirty="0"/>
              <a:t>To explore into both these realities, we can first look at their needs</a:t>
            </a:r>
          </a:p>
          <a:p>
            <a:pPr>
              <a:defRPr/>
            </a:pPr>
            <a:endParaRPr lang="en-US" dirty="0"/>
          </a:p>
          <a:p>
            <a:pPr>
              <a:defRPr/>
            </a:pPr>
            <a:r>
              <a:rPr lang="en-US" b="1" dirty="0"/>
              <a:t>Elaboration</a:t>
            </a:r>
          </a:p>
          <a:p>
            <a:pPr>
              <a:defRPr/>
            </a:pPr>
            <a:r>
              <a:rPr lang="en-US" dirty="0"/>
              <a:t>We can see that as a human being we have 2 types of needs [explain the 3 points for what they are]</a:t>
            </a:r>
          </a:p>
          <a:p>
            <a:pPr>
              <a:defRPr/>
            </a:pPr>
            <a:r>
              <a:rPr lang="en-US" dirty="0"/>
              <a:t>1. one is a need for PF and another is a need for Happiness (feelings like respect…) – give small example to clarify, pause and move on</a:t>
            </a:r>
          </a:p>
          <a:p>
            <a:pPr>
              <a:defRPr/>
            </a:pPr>
            <a:r>
              <a:rPr lang="en-US" dirty="0"/>
              <a:t>2. One need is temporary (required from time to time) and another is a continuous need  - give small example to clarify, pause and move on</a:t>
            </a:r>
          </a:p>
          <a:p>
            <a:pPr>
              <a:defRPr/>
            </a:pPr>
            <a:r>
              <a:rPr lang="en-US" dirty="0"/>
              <a:t>3. One need is quantitative (can be measured) and another is qualitative (If I need it, I always want it, otherwise I never want it) – give small example to clarify, pause and move on</a:t>
            </a:r>
          </a:p>
          <a:p>
            <a:pPr>
              <a:defRPr/>
            </a:pPr>
            <a:endParaRPr lang="en-US" dirty="0"/>
          </a:p>
          <a:p>
            <a:pPr>
              <a:defRPr/>
            </a:pPr>
            <a:r>
              <a:rPr lang="en-US" dirty="0"/>
              <a:t>Ask the 4 questions in the slide, discuss to CLARIFY each point, DO NOT TRY TO CONVINCE</a:t>
            </a:r>
          </a:p>
          <a:p>
            <a:pPr>
              <a:defRPr/>
            </a:pPr>
            <a:endParaRPr lang="en-US" dirty="0"/>
          </a:p>
          <a:p>
            <a:pPr>
              <a:defRPr/>
            </a:pPr>
            <a:r>
              <a:rPr lang="en-US" dirty="0"/>
              <a:t>Do not bring in any other information (like exchange of information between self and body, etc.)</a:t>
            </a:r>
            <a:endParaRPr lang="en-IN" dirty="0"/>
          </a:p>
        </p:txBody>
      </p:sp>
    </p:spTree>
    <p:extLst>
      <p:ext uri="{BB962C8B-B14F-4D97-AF65-F5344CB8AC3E}">
        <p14:creationId xmlns:p14="http://schemas.microsoft.com/office/powerpoint/2010/main" val="169771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2AAF7BF-7DF6-434B-AE14-71BFC7A9A7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F287665-D717-49F0-88AA-CE1B3C806E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Key point</a:t>
            </a:r>
          </a:p>
          <a:p>
            <a:r>
              <a:rPr lang="en-US" altLang="en-US"/>
              <a:t>Need of the Body is fulfilled by physio-chemical things</a:t>
            </a:r>
          </a:p>
          <a:p>
            <a:r>
              <a:rPr lang="en-US" altLang="en-US"/>
              <a:t>Need of the Self is fulfilled by RU and RF</a:t>
            </a:r>
          </a:p>
          <a:p>
            <a:endParaRPr lang="en-US" altLang="en-US"/>
          </a:p>
          <a:p>
            <a:r>
              <a:rPr lang="en-US" altLang="en-US"/>
              <a:t>We will explore into these points throughout the FDP, so no need to close this here, leave it for further exploration</a:t>
            </a:r>
          </a:p>
        </p:txBody>
      </p:sp>
    </p:spTree>
    <p:extLst>
      <p:ext uri="{BB962C8B-B14F-4D97-AF65-F5344CB8AC3E}">
        <p14:creationId xmlns:p14="http://schemas.microsoft.com/office/powerpoint/2010/main" val="179143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BB71B16-D973-4E37-98C6-067ED6C60C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2D7B94A-921A-4986-8059-1C17892A30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Key Points</a:t>
            </a:r>
          </a:p>
          <a:p>
            <a:r>
              <a:rPr lang="en-US" altLang="en-US"/>
              <a:t>To see the characteristics of Self and Body, we can study their activities also</a:t>
            </a:r>
          </a:p>
          <a:p>
            <a:endParaRPr lang="en-US" altLang="en-US"/>
          </a:p>
          <a:p>
            <a:r>
              <a:rPr lang="en-IN" altLang="en-US"/>
              <a:t>Activity of the Body is one type (it is temporary – body gets tired after some time)</a:t>
            </a:r>
          </a:p>
          <a:p>
            <a:r>
              <a:rPr lang="en-IN" altLang="en-US"/>
              <a:t>Activity of the Self is another type (it is continuous) – participants may or may not be able to see this so do not harp on this</a:t>
            </a:r>
          </a:p>
          <a:p>
            <a:endParaRPr lang="en-IN" altLang="en-US"/>
          </a:p>
          <a:p>
            <a:r>
              <a:rPr lang="en-IN" altLang="en-US"/>
              <a:t>Just ask them to see if they imagine, have desires, thoughts, expectations and let them keep exploring</a:t>
            </a:r>
          </a:p>
          <a:p>
            <a:r>
              <a:rPr lang="en-US" altLang="en-US"/>
              <a:t>We will explore into these points throughout the FDP, so no need to close this here, leave it for exploration</a:t>
            </a:r>
          </a:p>
          <a:p>
            <a:endParaRPr lang="en-IN" altLang="en-US"/>
          </a:p>
        </p:txBody>
      </p:sp>
    </p:spTree>
    <p:extLst>
      <p:ext uri="{BB962C8B-B14F-4D97-AF65-F5344CB8AC3E}">
        <p14:creationId xmlns:p14="http://schemas.microsoft.com/office/powerpoint/2010/main" val="320530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8AE4EF4-56F3-46E3-A5B3-073D103EB5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82D3ABF-8030-42B7-A6D9-FB8F48103106}"/>
              </a:ext>
            </a:extLst>
          </p:cNvPr>
          <p:cNvSpPr>
            <a:spLocks noGrp="1"/>
          </p:cNvSpPr>
          <p:nvPr>
            <p:ph type="body" idx="1"/>
          </p:nvPr>
        </p:nvSpPr>
        <p:spPr/>
        <p:txBody>
          <a:bodyPr>
            <a:normAutofit fontScale="70000" lnSpcReduction="20000"/>
          </a:bodyPr>
          <a:lstStyle/>
          <a:p>
            <a:pPr>
              <a:defRPr/>
            </a:pPr>
            <a:r>
              <a:rPr lang="en-US" b="1" dirty="0"/>
              <a:t>Key points</a:t>
            </a:r>
          </a:p>
          <a:p>
            <a:pPr>
              <a:defRPr/>
            </a:pPr>
            <a:r>
              <a:rPr lang="en-US" altLang="en-US" dirty="0">
                <a:cs typeface="Arial" panose="020B0604020202020204" pitchFamily="34" charset="0"/>
              </a:rPr>
              <a:t>Response = </a:t>
            </a:r>
            <a:r>
              <a:rPr lang="en-US" altLang="en-US" dirty="0" err="1">
                <a:cs typeface="Arial" panose="020B0604020202020204" pitchFamily="34" charset="0"/>
              </a:rPr>
              <a:t>Recognising</a:t>
            </a:r>
            <a:r>
              <a:rPr lang="en-US" altLang="en-US" dirty="0">
                <a:cs typeface="Arial" panose="020B0604020202020204" pitchFamily="34" charset="0"/>
              </a:rPr>
              <a:t> the relationship with the other unit and fulfilling it</a:t>
            </a:r>
            <a:endParaRPr lang="en-US" b="1" dirty="0"/>
          </a:p>
          <a:p>
            <a:pPr>
              <a:defRPr/>
            </a:pPr>
            <a:r>
              <a:rPr lang="en-US" dirty="0"/>
              <a:t>The response of the Body is definite – give an example</a:t>
            </a:r>
          </a:p>
          <a:p>
            <a:pPr>
              <a:defRPr/>
            </a:pPr>
            <a:r>
              <a:rPr lang="en-US" dirty="0"/>
              <a:t>There is a choice in the response of the Self – it is based on assuming – give an example</a:t>
            </a:r>
          </a:p>
          <a:p>
            <a:pPr>
              <a:defRPr/>
            </a:pPr>
            <a:endParaRPr lang="en-US" b="1" dirty="0"/>
          </a:p>
          <a:p>
            <a:pPr>
              <a:defRPr/>
            </a:pPr>
            <a:r>
              <a:rPr lang="en-US" b="1" dirty="0"/>
              <a:t>Elaboration, Discussion Points, Examples</a:t>
            </a:r>
          </a:p>
          <a:p>
            <a:pPr>
              <a:defRPr/>
            </a:pPr>
            <a:r>
              <a:rPr lang="en-US" dirty="0"/>
              <a:t>We have written</a:t>
            </a:r>
          </a:p>
          <a:p>
            <a:pPr>
              <a:defRPr/>
            </a:pPr>
            <a:r>
              <a:rPr lang="en-US" dirty="0"/>
              <a:t>"Response - choice based on acceptances (assuming)"</a:t>
            </a:r>
          </a:p>
          <a:p>
            <a:pPr>
              <a:defRPr/>
            </a:pPr>
            <a:endParaRPr lang="en-US" dirty="0"/>
          </a:p>
          <a:p>
            <a:pPr>
              <a:defRPr/>
            </a:pPr>
            <a:r>
              <a:rPr lang="en-US" dirty="0"/>
              <a:t>There is a choice in the response of the Self</a:t>
            </a:r>
            <a:br>
              <a:rPr lang="en-US" dirty="0"/>
            </a:br>
            <a:r>
              <a:rPr lang="en-US" dirty="0"/>
              <a:t>e.g. If someone is using abusive language, the Self has a choice to abuse back or to keep quiet, etc. </a:t>
            </a:r>
            <a:br>
              <a:rPr lang="en-US" dirty="0"/>
            </a:br>
            <a:r>
              <a:rPr lang="en-US" dirty="0"/>
              <a:t>- When a stranger uses an abuse, you may shout back </a:t>
            </a:r>
            <a:br>
              <a:rPr lang="en-US" dirty="0"/>
            </a:br>
            <a:r>
              <a:rPr lang="en-US" dirty="0"/>
              <a:t>- When a good friend uses the same word, it may elicit a smile</a:t>
            </a:r>
            <a:br>
              <a:rPr lang="en-US" dirty="0"/>
            </a:br>
            <a:br>
              <a:rPr lang="en-US" dirty="0"/>
            </a:br>
            <a:r>
              <a:rPr lang="en-US" dirty="0"/>
              <a:t>The choice of the Self depends on the acceptance (assuming)</a:t>
            </a:r>
          </a:p>
          <a:p>
            <a:pPr marL="171450" indent="-171450">
              <a:buFontTx/>
              <a:buChar char="-"/>
              <a:defRPr/>
            </a:pPr>
            <a:r>
              <a:rPr lang="en-US" dirty="0"/>
              <a:t>You have assumed the stranger is abusing you</a:t>
            </a:r>
          </a:p>
          <a:p>
            <a:pPr marL="171450" indent="-171450">
              <a:buFontTx/>
              <a:buChar char="-"/>
              <a:defRPr/>
            </a:pPr>
            <a:r>
              <a:rPr lang="en-US" dirty="0"/>
              <a:t>You have assumed your friend is using the abusive language quite casually</a:t>
            </a:r>
          </a:p>
          <a:p>
            <a:pPr>
              <a:defRPr/>
            </a:pPr>
            <a:endParaRPr lang="en-US" dirty="0"/>
          </a:p>
          <a:p>
            <a:pPr>
              <a:defRPr/>
            </a:pPr>
            <a:r>
              <a:rPr lang="en-US" dirty="0"/>
              <a:t>The response of the Body is definite (there is no choice)</a:t>
            </a:r>
            <a:br>
              <a:rPr lang="en-US" dirty="0"/>
            </a:br>
            <a:r>
              <a:rPr lang="en-US" dirty="0"/>
              <a:t>- Each type of food will have a definite impact on the Body (belladonna will worsen your body, rice will nurture your body)</a:t>
            </a:r>
            <a:br>
              <a:rPr lang="en-US" dirty="0"/>
            </a:br>
            <a:r>
              <a:rPr lang="en-US" dirty="0"/>
              <a:t>(while you can always choose what to eat)</a:t>
            </a:r>
          </a:p>
          <a:p>
            <a:pPr>
              <a:defRPr/>
            </a:pPr>
            <a:endParaRPr lang="en-US" dirty="0"/>
          </a:p>
          <a:p>
            <a:pPr>
              <a:defRPr/>
            </a:pPr>
            <a:r>
              <a:rPr lang="en-US" dirty="0"/>
              <a:t>For UHV-III</a:t>
            </a:r>
            <a:br>
              <a:rPr lang="en-US" dirty="0"/>
            </a:br>
            <a:r>
              <a:rPr lang="en-US" dirty="0"/>
              <a:t>We can further elaborate</a:t>
            </a:r>
          </a:p>
          <a:p>
            <a:pPr>
              <a:defRPr/>
            </a:pPr>
            <a:r>
              <a:rPr lang="en-US" dirty="0"/>
              <a:t>"Response - choice based on one's world-view (assuming)"</a:t>
            </a:r>
          </a:p>
          <a:p>
            <a:pPr>
              <a:defRPr/>
            </a:pPr>
            <a:r>
              <a:rPr lang="en-US" dirty="0"/>
              <a:t>world-view based on reality (</a:t>
            </a:r>
            <a:r>
              <a:rPr lang="en-US" dirty="0" err="1"/>
              <a:t>jaisi</a:t>
            </a:r>
            <a:r>
              <a:rPr lang="en-US" dirty="0"/>
              <a:t> </a:t>
            </a:r>
            <a:r>
              <a:rPr lang="en-US" dirty="0" err="1"/>
              <a:t>shrshti</a:t>
            </a:r>
            <a:r>
              <a:rPr lang="en-US" dirty="0"/>
              <a:t> </a:t>
            </a:r>
            <a:r>
              <a:rPr lang="en-US" dirty="0" err="1"/>
              <a:t>vaisi</a:t>
            </a:r>
            <a:r>
              <a:rPr lang="en-US" dirty="0"/>
              <a:t> </a:t>
            </a:r>
            <a:r>
              <a:rPr lang="en-US" dirty="0" err="1"/>
              <a:t>drishti</a:t>
            </a:r>
            <a:r>
              <a:rPr lang="en-US" dirty="0"/>
              <a:t>) or </a:t>
            </a:r>
          </a:p>
          <a:p>
            <a:pPr>
              <a:defRPr/>
            </a:pPr>
            <a:r>
              <a:rPr lang="en-US" dirty="0"/>
              <a:t>world-view based on some assumption of the reality (which may or may not match the reality)</a:t>
            </a:r>
          </a:p>
          <a:p>
            <a:pPr>
              <a:defRPr/>
            </a:pPr>
            <a:endParaRPr lang="en-US" dirty="0"/>
          </a:p>
          <a:p>
            <a:pPr>
              <a:defRPr/>
            </a:pPr>
            <a:r>
              <a:rPr lang="en-US" dirty="0"/>
              <a:t>After </a:t>
            </a:r>
            <a:r>
              <a:rPr lang="en-US" dirty="0" err="1"/>
              <a:t>sanskar</a:t>
            </a:r>
            <a:r>
              <a:rPr lang="en-US" dirty="0"/>
              <a:t> has been introduced, we can also include</a:t>
            </a:r>
          </a:p>
          <a:p>
            <a:pPr>
              <a:defRPr/>
            </a:pPr>
            <a:r>
              <a:rPr lang="en-US" dirty="0"/>
              <a:t>"Response - choice based on one's </a:t>
            </a:r>
            <a:r>
              <a:rPr lang="en-US" dirty="0" err="1"/>
              <a:t>sanskar</a:t>
            </a:r>
            <a:r>
              <a:rPr lang="en-US" dirty="0"/>
              <a:t>"</a:t>
            </a:r>
          </a:p>
          <a:p>
            <a:pPr>
              <a:defRPr/>
            </a:pPr>
            <a:r>
              <a:rPr lang="en-US" dirty="0"/>
              <a:t>(pure </a:t>
            </a:r>
            <a:r>
              <a:rPr lang="en-US" dirty="0" err="1"/>
              <a:t>sanskar</a:t>
            </a:r>
            <a:r>
              <a:rPr lang="en-US" dirty="0"/>
              <a:t> or not so pure </a:t>
            </a:r>
            <a:r>
              <a:rPr lang="en-US" dirty="0" err="1"/>
              <a:t>sanskar</a:t>
            </a:r>
            <a:r>
              <a:rPr lang="en-US" dirty="0"/>
              <a:t>)</a:t>
            </a:r>
            <a:br>
              <a:rPr lang="en-US" dirty="0"/>
            </a:br>
            <a:endParaRPr lang="en-IN" dirty="0"/>
          </a:p>
        </p:txBody>
      </p:sp>
    </p:spTree>
    <p:extLst>
      <p:ext uri="{BB962C8B-B14F-4D97-AF65-F5344CB8AC3E}">
        <p14:creationId xmlns:p14="http://schemas.microsoft.com/office/powerpoint/2010/main" val="146398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Key points</a:t>
            </a:r>
            <a:br>
              <a:rPr lang="en-IN" dirty="0"/>
            </a:br>
            <a:r>
              <a:rPr lang="en-IN" dirty="0"/>
              <a:t>Here we are only elaborating on Response by adding Knowing,</a:t>
            </a:r>
            <a:r>
              <a:rPr lang="en-IN" baseline="0" dirty="0"/>
              <a:t> assuming (accepting) in the Self</a:t>
            </a:r>
            <a:br>
              <a:rPr lang="en-IN" baseline="0" dirty="0"/>
            </a:br>
            <a:r>
              <a:rPr lang="en-IN" baseline="0" dirty="0"/>
              <a:t>The response of the Self depends on its acceptance (assuming)</a:t>
            </a:r>
            <a:br>
              <a:rPr lang="en-IN" baseline="0" dirty="0"/>
            </a:br>
            <a:r>
              <a:rPr lang="en-IN" baseline="0" dirty="0"/>
              <a:t>If this acceptance is based on knowing that reality in its completeness, the acceptance is definite, unchanging</a:t>
            </a:r>
          </a:p>
          <a:p>
            <a:r>
              <a:rPr lang="en-IN" baseline="0" dirty="0"/>
              <a:t>Knowing = directly knowing what the reality is (e.g., what is human being) = right understanding</a:t>
            </a:r>
            <a:br>
              <a:rPr lang="en-IN" dirty="0"/>
            </a:br>
            <a:endParaRPr lang="en-IN" dirty="0"/>
          </a:p>
        </p:txBody>
      </p:sp>
    </p:spTree>
    <p:extLst>
      <p:ext uri="{BB962C8B-B14F-4D97-AF65-F5344CB8AC3E}">
        <p14:creationId xmlns:p14="http://schemas.microsoft.com/office/powerpoint/2010/main" val="3846104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Key point: Response depends on our assuming (explained in UHV-Intro also)</a:t>
            </a:r>
          </a:p>
          <a:p>
            <a:r>
              <a:rPr lang="en-US" dirty="0"/>
              <a:t>(do not try to close what is knowing here, as w</a:t>
            </a:r>
            <a:r>
              <a:rPr lang="en-US" dirty="0">
                <a:solidFill>
                  <a:srgbClr val="FF0000"/>
                </a:solidFill>
                <a:highlight>
                  <a:srgbClr val="FFFF00"/>
                </a:highlight>
              </a:rPr>
              <a:t>e will discuss about the reality (knowing) throughout in UHV-Intro, UHV-II, UHV-III. </a:t>
            </a:r>
          </a:p>
          <a:p>
            <a:r>
              <a:rPr lang="en-US" dirty="0">
                <a:solidFill>
                  <a:srgbClr val="FF0000"/>
                </a:solidFill>
                <a:highlight>
                  <a:srgbClr val="FFFF00"/>
                </a:highlight>
              </a:rPr>
              <a:t>We will explore if knowing is something definite and if it can settle the acceptance (assuming), and lead to resolution, definite conduct)</a:t>
            </a:r>
          </a:p>
          <a:p>
            <a:endParaRPr lang="en-US" dirty="0"/>
          </a:p>
          <a:p>
            <a:r>
              <a:rPr lang="en-US" dirty="0"/>
              <a:t>Note: The doctor example is only to highlight that response changes when there is a shift in assuming. It is not about shift from assuming to knowing</a:t>
            </a:r>
          </a:p>
          <a:p>
            <a:endParaRPr lang="en-US" dirty="0"/>
          </a:p>
          <a:p>
            <a:r>
              <a:rPr lang="en-IN"/>
              <a:t>So </a:t>
            </a:r>
            <a:r>
              <a:rPr lang="en-IN" dirty="0"/>
              <a:t>far, we have shared the proposal about the reality human being (we are yet to propose more details about the Self, and later the relationship between human beings, society, nature and existence, so at this point, we can give some examples about knowing</a:t>
            </a:r>
          </a:p>
          <a:p>
            <a:endParaRPr lang="en-IN" dirty="0"/>
          </a:p>
          <a:p>
            <a:r>
              <a:rPr lang="en-IN" dirty="0"/>
              <a:t>If we can see that the “human being is the co-existence of the Self and Body”, we will always be aware of</a:t>
            </a:r>
          </a:p>
          <a:p>
            <a:pPr marL="0" indent="0">
              <a:buFontTx/>
              <a:buNone/>
            </a:pPr>
            <a:r>
              <a:rPr lang="en-IN" dirty="0"/>
              <a:t>The need of every Self is happiness – and it is fulfilled by RU and RF; we will not have different assumptions about different human beings</a:t>
            </a:r>
          </a:p>
          <a:p>
            <a:pPr marL="0" indent="0">
              <a:buFontTx/>
              <a:buNone/>
            </a:pPr>
            <a:r>
              <a:rPr lang="en-IN" dirty="0"/>
              <a:t>e.g., we will not have different assumptions about rich-poor, people from one sect-people from another sect, etc., i.e., we will see that all human beings are similar to me</a:t>
            </a:r>
          </a:p>
          <a:p>
            <a:endParaRPr lang="en-IN" dirty="0"/>
          </a:p>
          <a:p>
            <a:endParaRPr lang="en-US" dirty="0"/>
          </a:p>
        </p:txBody>
      </p:sp>
    </p:spTree>
    <p:extLst>
      <p:ext uri="{BB962C8B-B14F-4D97-AF65-F5344CB8AC3E}">
        <p14:creationId xmlns:p14="http://schemas.microsoft.com/office/powerpoint/2010/main" val="374629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61DCD4A-780E-41D2-B5E9-BE0335AA48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AED571B-B7D5-497D-9B7C-F2C7C2960048}"/>
              </a:ext>
            </a:extLst>
          </p:cNvPr>
          <p:cNvSpPr>
            <a:spLocks noGrp="1"/>
          </p:cNvSpPr>
          <p:nvPr>
            <p:ph type="body" idx="1"/>
          </p:nvPr>
        </p:nvSpPr>
        <p:spPr/>
        <p:txBody>
          <a:bodyPr>
            <a:normAutofit fontScale="40000" lnSpcReduction="20000"/>
          </a:bodyPr>
          <a:lstStyle/>
          <a:p>
            <a:pPr eaLnBrk="1" hangingPunct="1">
              <a:spcBef>
                <a:spcPct val="20000"/>
              </a:spcBef>
              <a:spcAft>
                <a:spcPct val="10000"/>
              </a:spcAft>
              <a:buFont typeface="Symbol" pitchFamily="18" charset="2"/>
              <a:buNone/>
              <a:defRPr/>
            </a:pPr>
            <a:r>
              <a:rPr lang="en-US" altLang="en-US" sz="2000" b="1" dirty="0">
                <a:solidFill>
                  <a:prstClr val="black"/>
                </a:solidFill>
                <a:latin typeface="Arial" pitchFamily="34" charset="0"/>
                <a:cs typeface="Arial" pitchFamily="34" charset="0"/>
              </a:rPr>
              <a:t>This part may be discussed in depth in higher level workshops. In UHV-Intro and even UHV-II this may even be skipped</a:t>
            </a:r>
          </a:p>
          <a:p>
            <a:pPr eaLnBrk="1" hangingPunct="1">
              <a:spcBef>
                <a:spcPct val="20000"/>
              </a:spcBef>
              <a:buFont typeface="Symbol" pitchFamily="18" charset="2"/>
              <a:buNone/>
              <a:defRPr/>
            </a:pPr>
            <a:r>
              <a:rPr lang="en-IN" altLang="en-US" sz="3600" dirty="0">
                <a:solidFill>
                  <a:prstClr val="black"/>
                </a:solidFill>
                <a:latin typeface="Arial" pitchFamily="34" charset="0"/>
                <a:cs typeface="Arial" pitchFamily="34" charset="0"/>
              </a:rPr>
              <a:t>This is for our understanding, not for in-depth discussion in UHV-II</a:t>
            </a:r>
          </a:p>
          <a:p>
            <a:pPr>
              <a:buFont typeface="Arial" panose="020B0604020202020204" pitchFamily="34" charset="0"/>
              <a:buNone/>
              <a:defRPr/>
            </a:pPr>
            <a:r>
              <a:rPr lang="en-US" altLang="en-US" sz="2000" dirty="0">
                <a:solidFill>
                  <a:prstClr val="black"/>
                </a:solidFill>
                <a:latin typeface="Arial" pitchFamily="34" charset="0"/>
                <a:cs typeface="Arial" pitchFamily="34" charset="0"/>
              </a:rPr>
              <a:t>Later, In UHV-III seeing a reality in completeness will be elaborated as </a:t>
            </a:r>
          </a:p>
          <a:p>
            <a:pPr>
              <a:buFont typeface="Arial" panose="020B0604020202020204" pitchFamily="34" charset="0"/>
              <a:buNone/>
              <a:defRPr/>
            </a:pPr>
            <a:r>
              <a:rPr lang="en-US" altLang="en-US" sz="2000" dirty="0">
                <a:solidFill>
                  <a:prstClr val="black"/>
                </a:solidFill>
                <a:latin typeface="Arial" pitchFamily="34" charset="0"/>
                <a:cs typeface="Arial" pitchFamily="34" charset="0"/>
              </a:rPr>
              <a:t>Seeing its form property, natural characteristic (relationship, participation in the larger harmony), self-organization (harmony) and submergence (co-existence)</a:t>
            </a:r>
            <a:endParaRPr lang="en-IN" sz="2000" dirty="0"/>
          </a:p>
          <a:p>
            <a:pPr eaLnBrk="1" hangingPunct="1">
              <a:spcBef>
                <a:spcPct val="20000"/>
              </a:spcBef>
              <a:spcAft>
                <a:spcPct val="10000"/>
              </a:spcAft>
              <a:buFont typeface="Symbol" pitchFamily="18" charset="2"/>
              <a:buNone/>
              <a:defRPr/>
            </a:pPr>
            <a:r>
              <a:rPr lang="en-US" altLang="en-US" sz="2000" b="1" dirty="0">
                <a:solidFill>
                  <a:prstClr val="black"/>
                </a:solidFill>
                <a:latin typeface="Arial" pitchFamily="34" charset="0"/>
                <a:cs typeface="Arial" pitchFamily="34" charset="0"/>
              </a:rPr>
              <a:t>----------</a:t>
            </a:r>
          </a:p>
          <a:p>
            <a:pPr eaLnBrk="1" hangingPunct="1">
              <a:spcBef>
                <a:spcPct val="20000"/>
              </a:spcBef>
              <a:spcAft>
                <a:spcPct val="10000"/>
              </a:spcAft>
              <a:buFont typeface="Symbol" pitchFamily="18" charset="2"/>
              <a:buNone/>
              <a:defRPr/>
            </a:pPr>
            <a:endParaRPr lang="en-US" altLang="en-US" sz="2000" dirty="0">
              <a:solidFill>
                <a:prstClr val="black"/>
              </a:solidFill>
              <a:latin typeface="Arial" pitchFamily="34" charset="0"/>
              <a:cs typeface="Arial" pitchFamily="34" charset="0"/>
            </a:endParaRPr>
          </a:p>
          <a:p>
            <a:pPr eaLnBrk="1" hangingPunct="1">
              <a:spcBef>
                <a:spcPct val="20000"/>
              </a:spcBef>
              <a:spcAft>
                <a:spcPct val="10000"/>
              </a:spcAft>
              <a:buFont typeface="Symbol" pitchFamily="18" charset="2"/>
              <a:buNone/>
              <a:defRPr/>
            </a:pPr>
            <a:r>
              <a:rPr lang="en-US" altLang="en-US" sz="2000" dirty="0">
                <a:solidFill>
                  <a:prstClr val="black"/>
                </a:solidFill>
                <a:latin typeface="Arial" pitchFamily="34" charset="0"/>
                <a:cs typeface="Arial" pitchFamily="34" charset="0"/>
              </a:rPr>
              <a:t>Knowing 	Seeing the reality </a:t>
            </a:r>
            <a:r>
              <a:rPr lang="en-US" altLang="en-US" sz="2000" dirty="0">
                <a:solidFill>
                  <a:srgbClr val="000000"/>
                </a:solidFill>
                <a:latin typeface="Arial" pitchFamily="34" charset="0"/>
                <a:cs typeface="Arial" pitchFamily="34" charset="0"/>
              </a:rPr>
              <a:t>(human being or rest of nature) </a:t>
            </a:r>
            <a:r>
              <a:rPr lang="en-US" altLang="en-US" sz="2000" dirty="0">
                <a:solidFill>
                  <a:prstClr val="black"/>
                </a:solidFill>
                <a:latin typeface="Arial" pitchFamily="34" charset="0"/>
                <a:cs typeface="Arial" pitchFamily="34" charset="0"/>
              </a:rPr>
              <a:t>as it is, in completeness*</a:t>
            </a:r>
          </a:p>
          <a:p>
            <a:pPr eaLnBrk="1" hangingPunct="1">
              <a:spcBef>
                <a:spcPct val="20000"/>
              </a:spcBef>
              <a:spcAft>
                <a:spcPct val="10000"/>
              </a:spcAft>
              <a:buFont typeface="Symbol" pitchFamily="18" charset="2"/>
              <a:buNone/>
              <a:defRPr/>
            </a:pPr>
            <a:r>
              <a:rPr lang="en-US" altLang="en-US" sz="2000" dirty="0">
                <a:solidFill>
                  <a:prstClr val="black"/>
                </a:solidFill>
                <a:latin typeface="Arial" pitchFamily="34" charset="0"/>
                <a:cs typeface="Arial" pitchFamily="34" charset="0"/>
              </a:rPr>
              <a:t>		Right understanding of relationship, harmony, co-existence</a:t>
            </a:r>
          </a:p>
          <a:p>
            <a:pPr eaLnBrk="1" hangingPunct="1">
              <a:spcBef>
                <a:spcPct val="20000"/>
              </a:spcBef>
              <a:spcAft>
                <a:spcPct val="10000"/>
              </a:spcAft>
              <a:buFont typeface="Symbol" pitchFamily="18" charset="2"/>
              <a:buNone/>
              <a:defRPr/>
            </a:pPr>
            <a:r>
              <a:rPr lang="en-US" altLang="en-US" sz="2000" dirty="0">
                <a:solidFill>
                  <a:prstClr val="black"/>
                </a:solidFill>
                <a:latin typeface="Arial" pitchFamily="34" charset="0"/>
                <a:cs typeface="Arial" pitchFamily="34" charset="0"/>
              </a:rPr>
              <a:t>		</a:t>
            </a:r>
            <a:r>
              <a:rPr lang="en-US" altLang="en-US" sz="2000" dirty="0">
                <a:solidFill>
                  <a:srgbClr val="FF0000"/>
                </a:solidFill>
                <a:latin typeface="Arial" pitchFamily="34" charset="0"/>
                <a:cs typeface="Arial" pitchFamily="34" charset="0"/>
              </a:rPr>
              <a:t>The reality is definite so knowing is also definite, has continuity and universality</a:t>
            </a:r>
          </a:p>
          <a:p>
            <a:pPr eaLnBrk="1" hangingPunct="1">
              <a:spcBef>
                <a:spcPct val="20000"/>
              </a:spcBef>
              <a:spcAft>
                <a:spcPct val="10000"/>
              </a:spcAft>
              <a:buFont typeface="Symbol" pitchFamily="18" charset="2"/>
              <a:buNone/>
              <a:defRPr/>
            </a:pPr>
            <a:endParaRPr lang="en-US" altLang="en-US" sz="2000" dirty="0">
              <a:solidFill>
                <a:prstClr val="black"/>
              </a:solidFill>
              <a:latin typeface="Arial" pitchFamily="34" charset="0"/>
              <a:cs typeface="Arial" pitchFamily="34" charset="0"/>
            </a:endParaRPr>
          </a:p>
          <a:p>
            <a:pPr eaLnBrk="1" hangingPunct="1">
              <a:spcBef>
                <a:spcPct val="20000"/>
              </a:spcBef>
              <a:spcAft>
                <a:spcPct val="10000"/>
              </a:spcAft>
              <a:buFont typeface="Symbol" pitchFamily="18" charset="2"/>
              <a:buNone/>
              <a:defRPr/>
            </a:pPr>
            <a:r>
              <a:rPr lang="en-US" altLang="en-US" sz="2000" dirty="0">
                <a:solidFill>
                  <a:prstClr val="black"/>
                </a:solidFill>
                <a:latin typeface="Arial" pitchFamily="34" charset="0"/>
                <a:cs typeface="Arial" pitchFamily="34" charset="0"/>
              </a:rPr>
              <a:t>Assuming 	Acceptances about </a:t>
            </a:r>
            <a:r>
              <a:rPr lang="en-IN" altLang="en-US" sz="2000" dirty="0">
                <a:solidFill>
                  <a:prstClr val="black"/>
                </a:solidFill>
                <a:latin typeface="Arial" pitchFamily="34" charset="0"/>
                <a:cs typeface="Arial" pitchFamily="34" charset="0"/>
              </a:rPr>
              <a:t>relationship, harmony, co-existence of that reality</a:t>
            </a:r>
          </a:p>
          <a:p>
            <a:pPr eaLnBrk="1" hangingPunct="1">
              <a:spcBef>
                <a:spcPct val="20000"/>
              </a:spcBef>
              <a:spcAft>
                <a:spcPct val="10000"/>
              </a:spcAft>
              <a:buFont typeface="Symbol" pitchFamily="18" charset="2"/>
              <a:buNone/>
              <a:defRPr/>
            </a:pPr>
            <a:r>
              <a:rPr lang="en-US" altLang="en-US" sz="2000" dirty="0">
                <a:solidFill>
                  <a:prstClr val="black"/>
                </a:solidFill>
                <a:latin typeface="Arial" pitchFamily="34" charset="0"/>
                <a:cs typeface="Arial" pitchFamily="34" charset="0"/>
              </a:rPr>
              <a:t>		(can be with Knowing or without Knowing)</a:t>
            </a:r>
          </a:p>
          <a:p>
            <a:pPr marL="228600" indent="-228600" eaLnBrk="1" hangingPunct="1">
              <a:spcBef>
                <a:spcPct val="20000"/>
              </a:spcBef>
              <a:buFont typeface="Symbol" pitchFamily="18" charset="2"/>
              <a:buNone/>
              <a:defRPr/>
            </a:pPr>
            <a:r>
              <a:rPr lang="en-US" altLang="en-US" sz="2000" dirty="0">
                <a:solidFill>
                  <a:srgbClr val="FF0000"/>
                </a:solidFill>
                <a:latin typeface="Arial" pitchFamily="34" charset="0"/>
                <a:cs typeface="Arial" pitchFamily="34" charset="0"/>
              </a:rPr>
              <a:t>			If one has not seen the reality in completeness, the acceptance may be </a:t>
            </a:r>
            <a:r>
              <a:rPr lang="en-US" altLang="en-US" sz="2000" dirty="0" err="1">
                <a:solidFill>
                  <a:srgbClr val="FF0000"/>
                </a:solidFill>
                <a:latin typeface="Arial" pitchFamily="34" charset="0"/>
                <a:cs typeface="Arial" pitchFamily="34" charset="0"/>
              </a:rPr>
              <a:t>coloured</a:t>
            </a:r>
            <a:endParaRPr lang="en-US" altLang="en-US" sz="2000" dirty="0">
              <a:solidFill>
                <a:srgbClr val="FF0000"/>
              </a:solidFill>
              <a:latin typeface="Arial" pitchFamily="34" charset="0"/>
              <a:cs typeface="Arial" pitchFamily="34" charset="0"/>
            </a:endParaRPr>
          </a:p>
          <a:p>
            <a:pPr eaLnBrk="1" hangingPunct="1">
              <a:spcBef>
                <a:spcPct val="20000"/>
              </a:spcBef>
              <a:spcAft>
                <a:spcPct val="10000"/>
              </a:spcAft>
              <a:buFont typeface="Symbol" pitchFamily="18" charset="2"/>
              <a:buNone/>
              <a:defRPr/>
            </a:pPr>
            <a:endParaRPr lang="en-US" altLang="en-US" sz="2000" dirty="0">
              <a:solidFill>
                <a:prstClr val="black"/>
              </a:solidFill>
              <a:latin typeface="Arial" pitchFamily="34" charset="0"/>
              <a:cs typeface="Arial" pitchFamily="34" charset="0"/>
            </a:endParaRPr>
          </a:p>
          <a:p>
            <a:pPr eaLnBrk="1" hangingPunct="1">
              <a:spcBef>
                <a:spcPct val="20000"/>
              </a:spcBef>
              <a:buFont typeface="Symbol" pitchFamily="18" charset="2"/>
              <a:buNone/>
              <a:defRPr/>
            </a:pPr>
            <a:r>
              <a:rPr lang="en-US" altLang="en-US" sz="2000" dirty="0">
                <a:solidFill>
                  <a:srgbClr val="000000"/>
                </a:solidFill>
                <a:latin typeface="Arial" pitchFamily="34" charset="0"/>
                <a:cs typeface="Arial" pitchFamily="34" charset="0"/>
              </a:rPr>
              <a:t>Recognizing	Recognizing the relationship with that reality (human being or rest of nature)</a:t>
            </a:r>
          </a:p>
          <a:p>
            <a:pPr eaLnBrk="1" hangingPunct="1">
              <a:spcBef>
                <a:spcPct val="20000"/>
              </a:spcBef>
              <a:buFont typeface="Symbol" pitchFamily="18" charset="2"/>
              <a:buNone/>
              <a:defRPr/>
            </a:pPr>
            <a:endParaRPr lang="en-US" altLang="en-US" sz="2000" dirty="0">
              <a:solidFill>
                <a:srgbClr val="000000"/>
              </a:solidFill>
              <a:latin typeface="Arial" pitchFamily="34" charset="0"/>
              <a:cs typeface="Arial" pitchFamily="34" charset="0"/>
            </a:endParaRPr>
          </a:p>
          <a:p>
            <a:pPr eaLnBrk="1" hangingPunct="1">
              <a:spcBef>
                <a:spcPct val="20000"/>
              </a:spcBef>
              <a:buFont typeface="Symbol" pitchFamily="18" charset="2"/>
              <a:buNone/>
              <a:defRPr/>
            </a:pPr>
            <a:r>
              <a:rPr lang="en-US" altLang="en-US" sz="2000" dirty="0">
                <a:solidFill>
                  <a:srgbClr val="000000"/>
                </a:solidFill>
                <a:latin typeface="Arial" pitchFamily="34" charset="0"/>
                <a:cs typeface="Arial" pitchFamily="34" charset="0"/>
              </a:rPr>
              <a:t>Fulfilling 	Fulfilling the relationship with a particular unit of that reality </a:t>
            </a:r>
          </a:p>
          <a:p>
            <a:pPr eaLnBrk="1" hangingPunct="1">
              <a:spcBef>
                <a:spcPct val="20000"/>
              </a:spcBef>
              <a:buFont typeface="Symbol" pitchFamily="18" charset="2"/>
              <a:buNone/>
              <a:defRPr/>
            </a:pPr>
            <a:r>
              <a:rPr lang="en-US" altLang="en-US" sz="2000" dirty="0">
                <a:solidFill>
                  <a:srgbClr val="000000"/>
                </a:solidFill>
                <a:latin typeface="Arial" pitchFamily="34" charset="0"/>
                <a:cs typeface="Arial" pitchFamily="34" charset="0"/>
              </a:rPr>
              <a:t>		(particular human being or particular unit in the rest of nature)</a:t>
            </a:r>
            <a:endParaRPr lang="en-US" altLang="en-US" sz="2000" dirty="0">
              <a:solidFill>
                <a:srgbClr val="FF0000"/>
              </a:solidFill>
              <a:latin typeface="Arial" pitchFamily="34" charset="0"/>
              <a:cs typeface="Arial" pitchFamily="34" charset="0"/>
            </a:endParaRPr>
          </a:p>
          <a:p>
            <a:pPr eaLnBrk="1" hangingPunct="1">
              <a:spcBef>
                <a:spcPct val="20000"/>
              </a:spcBef>
              <a:spcAft>
                <a:spcPct val="10000"/>
              </a:spcAft>
              <a:buFont typeface="Symbol" pitchFamily="18" charset="2"/>
              <a:buNone/>
              <a:defRPr/>
            </a:pPr>
            <a:endParaRPr lang="en-US" altLang="en-US" sz="2000" dirty="0">
              <a:solidFill>
                <a:prstClr val="black"/>
              </a:solidFill>
              <a:latin typeface="Arial" pitchFamily="34" charset="0"/>
              <a:cs typeface="Arial" pitchFamily="34" charset="0"/>
            </a:endParaRPr>
          </a:p>
          <a:p>
            <a:pPr eaLnBrk="1" hangingPunct="1">
              <a:spcBef>
                <a:spcPct val="20000"/>
              </a:spcBef>
              <a:spcAft>
                <a:spcPct val="10000"/>
              </a:spcAft>
              <a:buFont typeface="Symbol" pitchFamily="18" charset="2"/>
              <a:buNone/>
              <a:defRPr/>
            </a:pPr>
            <a:r>
              <a:rPr lang="en-US" altLang="en-US" sz="2000" dirty="0">
                <a:solidFill>
                  <a:prstClr val="black"/>
                </a:solidFill>
                <a:latin typeface="Arial" pitchFamily="34" charset="0"/>
                <a:cs typeface="Arial" pitchFamily="34" charset="0"/>
              </a:rPr>
              <a:t>The recognition and fulfillment of the Body is definite </a:t>
            </a:r>
          </a:p>
          <a:p>
            <a:pPr eaLnBrk="1" hangingPunct="1">
              <a:spcBef>
                <a:spcPct val="20000"/>
              </a:spcBef>
              <a:spcAft>
                <a:spcPct val="10000"/>
              </a:spcAft>
              <a:buFont typeface="Symbol" pitchFamily="18" charset="2"/>
              <a:buNone/>
              <a:defRPr/>
            </a:pPr>
            <a:endParaRPr lang="en-US" altLang="en-US" sz="2000" dirty="0">
              <a:solidFill>
                <a:prstClr val="black"/>
              </a:solidFill>
              <a:latin typeface="Arial" pitchFamily="34" charset="0"/>
              <a:cs typeface="Arial" pitchFamily="34" charset="0"/>
            </a:endParaRPr>
          </a:p>
          <a:p>
            <a:pPr eaLnBrk="1" hangingPunct="1">
              <a:spcBef>
                <a:spcPct val="20000"/>
              </a:spcBef>
              <a:spcAft>
                <a:spcPct val="10000"/>
              </a:spcAft>
              <a:buFont typeface="Symbol" pitchFamily="18" charset="2"/>
              <a:buNone/>
              <a:defRPr/>
            </a:pPr>
            <a:r>
              <a:rPr lang="en-US" altLang="en-US" sz="2000" dirty="0">
                <a:solidFill>
                  <a:prstClr val="black"/>
                </a:solidFill>
                <a:latin typeface="Arial" pitchFamily="34" charset="0"/>
                <a:cs typeface="Arial" pitchFamily="34" charset="0"/>
              </a:rPr>
              <a:t>The recognition and fulfillment of the Self is based on Assuming or Accepting (may be with or without Knowing)</a:t>
            </a:r>
          </a:p>
          <a:p>
            <a:pPr eaLnBrk="1" hangingPunct="1">
              <a:spcBef>
                <a:spcPct val="20000"/>
              </a:spcBef>
              <a:buFont typeface="Symbol" pitchFamily="18" charset="2"/>
              <a:buNone/>
              <a:defRPr/>
            </a:pPr>
            <a:br>
              <a:rPr lang="en-IN" altLang="en-US" sz="2000" dirty="0">
                <a:solidFill>
                  <a:prstClr val="black"/>
                </a:solidFill>
                <a:latin typeface="Arial" pitchFamily="34" charset="0"/>
                <a:cs typeface="Arial" pitchFamily="34" charset="0"/>
              </a:rPr>
            </a:br>
            <a:r>
              <a:rPr lang="en-IN" altLang="en-US" sz="2000" dirty="0">
                <a:solidFill>
                  <a:prstClr val="black"/>
                </a:solidFill>
                <a:latin typeface="Arial" pitchFamily="34" charset="0"/>
                <a:cs typeface="Arial" pitchFamily="34" charset="0"/>
              </a:rPr>
              <a:t>-----------</a:t>
            </a:r>
            <a:br>
              <a:rPr lang="en-IN" altLang="en-US" sz="2000" dirty="0">
                <a:solidFill>
                  <a:prstClr val="black"/>
                </a:solidFill>
                <a:latin typeface="Arial" pitchFamily="34" charset="0"/>
                <a:cs typeface="Arial" pitchFamily="34" charset="0"/>
              </a:rPr>
            </a:br>
            <a:endParaRPr lang="en-IN" dirty="0"/>
          </a:p>
        </p:txBody>
      </p:sp>
    </p:spTree>
    <p:extLst>
      <p:ext uri="{BB962C8B-B14F-4D97-AF65-F5344CB8AC3E}">
        <p14:creationId xmlns:p14="http://schemas.microsoft.com/office/powerpoint/2010/main" val="258943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7490" y="5181600"/>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4BE968A-6689-4CD7-A9C2-6B2DAB9885C1}"/>
              </a:ext>
            </a:extLst>
          </p:cNvPr>
          <p:cNvSpPr>
            <a:spLocks noGrp="1"/>
          </p:cNvSpPr>
          <p:nvPr>
            <p:ph type="subTitle" idx="1"/>
          </p:nvPr>
        </p:nvSpPr>
        <p:spPr/>
        <p:txBody>
          <a:bodyPr/>
          <a:lstStyle/>
          <a:p>
            <a:endParaRPr lang="en-IN"/>
          </a:p>
        </p:txBody>
      </p:sp>
      <p:sp>
        <p:nvSpPr>
          <p:cNvPr id="9219" name="Title 3">
            <a:extLst>
              <a:ext uri="{FF2B5EF4-FFF2-40B4-BE49-F238E27FC236}">
                <a16:creationId xmlns:a16="http://schemas.microsoft.com/office/drawing/2014/main" id="{05783C37-B4C0-4D1C-AF8B-5920979E4D72}"/>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7</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Understanding Human being as the Co-existence of the Self and the Body</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5FE0299-26B7-475F-9849-A53AAA44B64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Knowing &amp; Assuming (Accepting)</a:t>
            </a:r>
            <a:endParaRPr lang="en-GB" altLang="en-US" dirty="0"/>
          </a:p>
        </p:txBody>
      </p:sp>
      <p:sp>
        <p:nvSpPr>
          <p:cNvPr id="6147" name="Text Placeholder 2">
            <a:extLst>
              <a:ext uri="{FF2B5EF4-FFF2-40B4-BE49-F238E27FC236}">
                <a16:creationId xmlns:a16="http://schemas.microsoft.com/office/drawing/2014/main" id="{A7986305-471F-4C5A-965E-BDFE816CD98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b="1" dirty="0"/>
              <a:t>	</a:t>
            </a:r>
            <a:r>
              <a:rPr altLang="en-US" dirty="0"/>
              <a:t>Knowing, Assuming, Recognizing, Fulfilling</a:t>
            </a:r>
          </a:p>
          <a:p>
            <a:pPr>
              <a:buFont typeface="Symbol" pitchFamily="18" charset="2"/>
              <a:buNone/>
            </a:pPr>
            <a:endParaRPr altLang="en-US" dirty="0"/>
          </a:p>
          <a:p>
            <a:pPr>
              <a:buFont typeface="Symbol" pitchFamily="18" charset="2"/>
              <a:buNone/>
            </a:pPr>
            <a:endParaRPr altLang="en-US" sz="1400" dirty="0"/>
          </a:p>
          <a:p>
            <a:pPr>
              <a:buFont typeface="Symbol" pitchFamily="18" charset="2"/>
              <a:buNone/>
            </a:pPr>
            <a:r>
              <a:rPr altLang="en-US" dirty="0"/>
              <a:t>		     Problem </a:t>
            </a:r>
            <a:r>
              <a:rPr lang="en-GB" altLang="en-US" sz="2800" dirty="0" err="1">
                <a:solidFill>
                  <a:srgbClr val="1E00AA"/>
                </a:solidFill>
                <a:latin typeface="Kruti Dev 010" pitchFamily="2" charset="0"/>
              </a:rPr>
              <a:t>leL;k</a:t>
            </a:r>
            <a:endParaRPr altLang="en-US" dirty="0">
              <a:solidFill>
                <a:srgbClr val="1E00AA"/>
              </a:solidFill>
            </a:endParaRPr>
          </a:p>
          <a:p>
            <a:pPr>
              <a:buFont typeface="Symbol" pitchFamily="18" charset="2"/>
              <a:buNone/>
            </a:pPr>
            <a:endParaRPr altLang="en-US" dirty="0"/>
          </a:p>
          <a:p>
            <a:pPr>
              <a:buFont typeface="Symbol" pitchFamily="18" charset="2"/>
              <a:buNone/>
            </a:pPr>
            <a:r>
              <a:rPr altLang="en-US" dirty="0"/>
              <a:t>		Education-</a:t>
            </a:r>
            <a:r>
              <a:rPr altLang="en-US" dirty="0" err="1"/>
              <a:t>Sanskar</a:t>
            </a:r>
            <a:endParaRPr altLang="en-US" dirty="0"/>
          </a:p>
          <a:p>
            <a:pPr>
              <a:buFont typeface="Symbol" pitchFamily="18" charset="2"/>
              <a:buNone/>
            </a:pPr>
            <a:endParaRPr altLang="en-US" dirty="0"/>
          </a:p>
          <a:p>
            <a:pPr>
              <a:buFont typeface="Symbol" pitchFamily="18" charset="2"/>
              <a:buNone/>
            </a:pPr>
            <a:r>
              <a:rPr altLang="en-US" dirty="0"/>
              <a:t>Resolution</a:t>
            </a:r>
          </a:p>
          <a:p>
            <a:pPr>
              <a:buFont typeface="Symbol" pitchFamily="18" charset="2"/>
              <a:buNone/>
            </a:pPr>
            <a:r>
              <a:rPr lang="en-GB" altLang="en-US" sz="2800" dirty="0">
                <a:solidFill>
                  <a:srgbClr val="1E00AA"/>
                </a:solidFill>
                <a:latin typeface="Kruti Dev 010" pitchFamily="2" charset="0"/>
              </a:rPr>
              <a:t>lek/</a:t>
            </a:r>
            <a:r>
              <a:rPr lang="en-GB" altLang="en-US" sz="2800" dirty="0" err="1">
                <a:solidFill>
                  <a:srgbClr val="1E00AA"/>
                </a:solidFill>
                <a:latin typeface="Kruti Dev 010" pitchFamily="2" charset="0"/>
              </a:rPr>
              <a:t>kku</a:t>
            </a:r>
            <a:endParaRPr altLang="en-US" sz="2800" dirty="0">
              <a:solidFill>
                <a:srgbClr val="1E00AA"/>
              </a:solidFill>
            </a:endParaRPr>
          </a:p>
          <a:p>
            <a:pPr>
              <a:buFont typeface="Symbol" pitchFamily="18" charset="2"/>
              <a:buNone/>
            </a:pPr>
            <a:endParaRPr altLang="en-US" u="sng" dirty="0"/>
          </a:p>
        </p:txBody>
      </p:sp>
      <p:cxnSp>
        <p:nvCxnSpPr>
          <p:cNvPr id="10" name="Elbow Connector 9">
            <a:extLst>
              <a:ext uri="{FF2B5EF4-FFF2-40B4-BE49-F238E27FC236}">
                <a16:creationId xmlns:a16="http://schemas.microsoft.com/office/drawing/2014/main" id="{F6A74290-A126-412D-93B8-760B8827CE83}"/>
              </a:ext>
            </a:extLst>
          </p:cNvPr>
          <p:cNvCxnSpPr/>
          <p:nvPr/>
        </p:nvCxnSpPr>
        <p:spPr>
          <a:xfrm rot="16200000" flipH="1">
            <a:off x="1992313" y="2438400"/>
            <a:ext cx="457200" cy="0"/>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FF6ED90C-C505-4DAD-A502-6308CF9722F7}"/>
              </a:ext>
            </a:extLst>
          </p:cNvPr>
          <p:cNvCxnSpPr>
            <a:endCxn id="22" idx="3"/>
          </p:cNvCxnSpPr>
          <p:nvPr/>
        </p:nvCxnSpPr>
        <p:spPr>
          <a:xfrm rot="5400000">
            <a:off x="1403351" y="3025775"/>
            <a:ext cx="868362" cy="757237"/>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3">
            <a:extLst>
              <a:ext uri="{FF2B5EF4-FFF2-40B4-BE49-F238E27FC236}">
                <a16:creationId xmlns:a16="http://schemas.microsoft.com/office/drawing/2014/main" id="{9449B59D-614D-4A39-9768-893B0F833497}"/>
              </a:ext>
            </a:extLst>
          </p:cNvPr>
          <p:cNvGrpSpPr>
            <a:grpSpLocks/>
          </p:cNvGrpSpPr>
          <p:nvPr/>
        </p:nvGrpSpPr>
        <p:grpSpPr bwMode="auto">
          <a:xfrm>
            <a:off x="1289050" y="646113"/>
            <a:ext cx="4437063" cy="1563687"/>
            <a:chOff x="1105963" y="646113"/>
            <a:chExt cx="4436404" cy="1563982"/>
          </a:xfrm>
        </p:grpSpPr>
        <p:grpSp>
          <p:nvGrpSpPr>
            <p:cNvPr id="25625" name="Group 15">
              <a:extLst>
                <a:ext uri="{FF2B5EF4-FFF2-40B4-BE49-F238E27FC236}">
                  <a16:creationId xmlns:a16="http://schemas.microsoft.com/office/drawing/2014/main" id="{4C92C684-514B-4190-8C86-F784E0004800}"/>
                </a:ext>
              </a:extLst>
            </p:cNvPr>
            <p:cNvGrpSpPr>
              <a:grpSpLocks/>
            </p:cNvGrpSpPr>
            <p:nvPr/>
          </p:nvGrpSpPr>
          <p:grpSpPr bwMode="auto">
            <a:xfrm>
              <a:off x="1332941" y="646113"/>
              <a:ext cx="4209426" cy="1030481"/>
              <a:chOff x="1332941" y="646113"/>
              <a:chExt cx="4209426" cy="1030481"/>
            </a:xfrm>
          </p:grpSpPr>
          <p:sp>
            <p:nvSpPr>
              <p:cNvPr id="5" name="Rectangle 4">
                <a:extLst>
                  <a:ext uri="{FF2B5EF4-FFF2-40B4-BE49-F238E27FC236}">
                    <a16:creationId xmlns:a16="http://schemas.microsoft.com/office/drawing/2014/main" id="{EF200C26-B673-4B99-A065-0E37D55203AC}"/>
                  </a:ext>
                </a:extLst>
              </p:cNvPr>
              <p:cNvSpPr/>
              <p:nvPr/>
            </p:nvSpPr>
            <p:spPr>
              <a:xfrm>
                <a:off x="1332942" y="646113"/>
                <a:ext cx="4209425" cy="533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cxnSp>
            <p:nvCxnSpPr>
              <p:cNvPr id="8" name="Straight Arrow Connector 7">
                <a:extLst>
                  <a:ext uri="{FF2B5EF4-FFF2-40B4-BE49-F238E27FC236}">
                    <a16:creationId xmlns:a16="http://schemas.microsoft.com/office/drawing/2014/main" id="{8E21F690-855E-44CE-B353-3E7DC17646D2}"/>
                  </a:ext>
                </a:extLst>
              </p:cNvPr>
              <p:cNvCxnSpPr/>
              <p:nvPr/>
            </p:nvCxnSpPr>
            <p:spPr>
              <a:xfrm rot="5400000">
                <a:off x="1781258" y="1418577"/>
                <a:ext cx="514447" cy="1587"/>
              </a:xfrm>
              <a:prstGeom prst="straightConnector1">
                <a:avLst/>
              </a:prstGeom>
              <a:ln w="254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65A35B90-0F3B-4A37-912C-A3E296D74172}"/>
                </a:ext>
              </a:extLst>
            </p:cNvPr>
            <p:cNvSpPr/>
            <p:nvPr/>
          </p:nvSpPr>
          <p:spPr bwMode="auto">
            <a:xfrm>
              <a:off x="1105963" y="1717877"/>
              <a:ext cx="2074555" cy="4922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6" name="Group 22">
            <a:extLst>
              <a:ext uri="{FF2B5EF4-FFF2-40B4-BE49-F238E27FC236}">
                <a16:creationId xmlns:a16="http://schemas.microsoft.com/office/drawing/2014/main" id="{7FE16A95-27F6-4AD9-98D3-17885E48F6EE}"/>
              </a:ext>
            </a:extLst>
          </p:cNvPr>
          <p:cNvGrpSpPr>
            <a:grpSpLocks/>
          </p:cNvGrpSpPr>
          <p:nvPr/>
        </p:nvGrpSpPr>
        <p:grpSpPr bwMode="auto">
          <a:xfrm>
            <a:off x="11113" y="533400"/>
            <a:ext cx="5867400" cy="3733800"/>
            <a:chOff x="76200" y="531668"/>
            <a:chExt cx="5867400" cy="3734878"/>
          </a:xfrm>
        </p:grpSpPr>
        <p:grpSp>
          <p:nvGrpSpPr>
            <p:cNvPr id="25621" name="Group 16">
              <a:extLst>
                <a:ext uri="{FF2B5EF4-FFF2-40B4-BE49-F238E27FC236}">
                  <a16:creationId xmlns:a16="http://schemas.microsoft.com/office/drawing/2014/main" id="{CF816A38-8015-4D1D-85FA-81C62DE3530C}"/>
                </a:ext>
              </a:extLst>
            </p:cNvPr>
            <p:cNvGrpSpPr>
              <a:grpSpLocks/>
            </p:cNvGrpSpPr>
            <p:nvPr/>
          </p:nvGrpSpPr>
          <p:grpSpPr bwMode="auto">
            <a:xfrm>
              <a:off x="76200" y="531668"/>
              <a:ext cx="5867400" cy="2875166"/>
              <a:chOff x="76200" y="552450"/>
              <a:chExt cx="5867400" cy="2875166"/>
            </a:xfrm>
          </p:grpSpPr>
          <p:sp>
            <p:nvSpPr>
              <p:cNvPr id="4" name="Rectangle 3">
                <a:extLst>
                  <a:ext uri="{FF2B5EF4-FFF2-40B4-BE49-F238E27FC236}">
                    <a16:creationId xmlns:a16="http://schemas.microsoft.com/office/drawing/2014/main" id="{FF619284-51FF-485D-B637-D433361368F1}"/>
                  </a:ext>
                </a:extLst>
              </p:cNvPr>
              <p:cNvSpPr/>
              <p:nvPr/>
            </p:nvSpPr>
            <p:spPr>
              <a:xfrm>
                <a:off x="76200" y="552450"/>
                <a:ext cx="5867400" cy="83844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cxnSp>
            <p:nvCxnSpPr>
              <p:cNvPr id="7" name="Straight Arrow Connector 6">
                <a:extLst>
                  <a:ext uri="{FF2B5EF4-FFF2-40B4-BE49-F238E27FC236}">
                    <a16:creationId xmlns:a16="http://schemas.microsoft.com/office/drawing/2014/main" id="{1988CF2D-AD81-48BC-8193-7C6F0F1926E4}"/>
                  </a:ext>
                </a:extLst>
              </p:cNvPr>
              <p:cNvCxnSpPr>
                <a:endCxn id="22" idx="0"/>
              </p:cNvCxnSpPr>
              <p:nvPr/>
            </p:nvCxnSpPr>
            <p:spPr>
              <a:xfrm rot="5400000">
                <a:off x="-209847" y="2380196"/>
                <a:ext cx="2057994" cy="38100"/>
              </a:xfrm>
              <a:prstGeom prst="straightConnector1">
                <a:avLst/>
              </a:prstGeom>
              <a:ln w="25400">
                <a:solidFill>
                  <a:srgbClr val="0000FF"/>
                </a:solidFill>
                <a:tailEnd type="ova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8E52105B-AC9E-4443-BC3F-7F4DAB2CE673}"/>
                </a:ext>
              </a:extLst>
            </p:cNvPr>
            <p:cNvSpPr/>
            <p:nvPr/>
          </p:nvSpPr>
          <p:spPr bwMode="auto">
            <a:xfrm>
              <a:off x="76200" y="3407461"/>
              <a:ext cx="1447800" cy="8590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11" name="Group 29">
            <a:extLst>
              <a:ext uri="{FF2B5EF4-FFF2-40B4-BE49-F238E27FC236}">
                <a16:creationId xmlns:a16="http://schemas.microsoft.com/office/drawing/2014/main" id="{9966EE4E-C669-4F1D-93D9-5A1071D0E92C}"/>
              </a:ext>
            </a:extLst>
          </p:cNvPr>
          <p:cNvGrpSpPr>
            <a:grpSpLocks/>
          </p:cNvGrpSpPr>
          <p:nvPr/>
        </p:nvGrpSpPr>
        <p:grpSpPr bwMode="auto">
          <a:xfrm>
            <a:off x="1600200" y="3733800"/>
            <a:ext cx="8534400" cy="2554545"/>
            <a:chOff x="1676400" y="3733800"/>
            <a:chExt cx="8534400" cy="2554545"/>
          </a:xfrm>
        </p:grpSpPr>
        <p:sp>
          <p:nvSpPr>
            <p:cNvPr id="25617" name="TextBox 15">
              <a:extLst>
                <a:ext uri="{FF2B5EF4-FFF2-40B4-BE49-F238E27FC236}">
                  <a16:creationId xmlns:a16="http://schemas.microsoft.com/office/drawing/2014/main" id="{51C8E913-B3BF-472B-84E0-BAFDF59F602C}"/>
                </a:ext>
              </a:extLst>
            </p:cNvPr>
            <p:cNvSpPr txBox="1">
              <a:spLocks noChangeArrowheads="1"/>
            </p:cNvSpPr>
            <p:nvPr/>
          </p:nvSpPr>
          <p:spPr bwMode="auto">
            <a:xfrm>
              <a:off x="3733799" y="3733800"/>
              <a:ext cx="6477001" cy="2554545"/>
            </a:xfrm>
            <a:prstGeom prst="rect">
              <a:avLst/>
            </a:prstGeom>
            <a:solidFill>
              <a:srgbClr val="1E00A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FFFF"/>
                  </a:solidFill>
                </a:rPr>
                <a:t>Knowing through self-exploration</a:t>
              </a:r>
            </a:p>
            <a:p>
              <a:pPr eaLnBrk="1" hangingPunct="1"/>
              <a:r>
                <a:rPr lang="en-US" altLang="en-US" sz="2000" b="1" dirty="0">
                  <a:solidFill>
                    <a:srgbClr val="FFFFFF"/>
                  </a:solidFill>
                </a:rPr>
                <a:t>(verifying on the basis of Natural Acceptance and validating in living)</a:t>
              </a:r>
              <a:endParaRPr lang="en-US" altLang="en-US" sz="2000" dirty="0">
                <a:solidFill>
                  <a:srgbClr val="FFFFFF"/>
                </a:solidFill>
              </a:endParaRPr>
            </a:p>
            <a:p>
              <a:pPr eaLnBrk="1" hangingPunct="1"/>
              <a:r>
                <a:rPr lang="en-US" altLang="en-US" sz="2000" b="1" dirty="0">
                  <a:solidFill>
                    <a:srgbClr val="FFFFFF"/>
                  </a:solidFill>
                </a:rPr>
                <a:t> </a:t>
              </a:r>
              <a:endParaRPr lang="en-US" altLang="en-US" sz="2000" dirty="0">
                <a:solidFill>
                  <a:srgbClr val="FFFFFF"/>
                </a:solidFill>
              </a:endParaRPr>
            </a:p>
            <a:p>
              <a:pPr eaLnBrk="1" hangingPunct="1"/>
              <a:r>
                <a:rPr lang="en-US" altLang="en-US" sz="2000" b="1" dirty="0">
                  <a:solidFill>
                    <a:srgbClr val="FFFFFF"/>
                  </a:solidFill>
                </a:rPr>
                <a:t>Assuming becomes definite </a:t>
              </a:r>
            </a:p>
            <a:p>
              <a:pPr eaLnBrk="1" hangingPunct="1"/>
              <a:r>
                <a:rPr lang="en-US" altLang="en-US" sz="2000" b="1" dirty="0">
                  <a:solidFill>
                    <a:srgbClr val="FFFFFF"/>
                  </a:solidFill>
                </a:rPr>
                <a:t>(on the basis of Knowing)</a:t>
              </a:r>
              <a:endParaRPr lang="en-US" altLang="en-US" sz="2000" dirty="0">
                <a:solidFill>
                  <a:srgbClr val="FFFFFF"/>
                </a:solidFill>
              </a:endParaRPr>
            </a:p>
            <a:p>
              <a:pPr eaLnBrk="1" hangingPunct="1"/>
              <a:r>
                <a:rPr lang="en-US" altLang="en-US" sz="2000" b="1" dirty="0">
                  <a:solidFill>
                    <a:srgbClr val="FFFFFF"/>
                  </a:solidFill>
                </a:rPr>
                <a:t> </a:t>
              </a:r>
              <a:endParaRPr lang="en-US" altLang="en-US" sz="2000" dirty="0">
                <a:solidFill>
                  <a:srgbClr val="FFFFFF"/>
                </a:solidFill>
              </a:endParaRPr>
            </a:p>
            <a:p>
              <a:pPr eaLnBrk="1" hangingPunct="1"/>
              <a:r>
                <a:rPr lang="en-US" altLang="en-US" sz="2000" b="1" dirty="0">
                  <a:solidFill>
                    <a:srgbClr val="FFFFFF"/>
                  </a:solidFill>
                </a:rPr>
                <a:t>Conduct is definite (Self-</a:t>
              </a:r>
              <a:r>
                <a:rPr lang="en-US" altLang="en-US" sz="2000" b="1" dirty="0" err="1">
                  <a:solidFill>
                    <a:srgbClr val="FFFFFF"/>
                  </a:solidFill>
                </a:rPr>
                <a:t>Organisation</a:t>
              </a:r>
              <a:r>
                <a:rPr lang="en-US" altLang="en-US" sz="2000" b="1" dirty="0">
                  <a:solidFill>
                    <a:srgbClr val="FFFFFF"/>
                  </a:solidFill>
                </a:rPr>
                <a:t>, </a:t>
              </a:r>
              <a:r>
                <a:rPr lang="en-US" altLang="en-US" sz="2000" b="1" dirty="0" err="1">
                  <a:solidFill>
                    <a:srgbClr val="FFFFFF"/>
                  </a:solidFill>
                </a:rPr>
                <a:t>Swatantrata</a:t>
              </a:r>
              <a:r>
                <a:rPr lang="en-US" altLang="en-US" sz="2000" b="1" dirty="0">
                  <a:solidFill>
                    <a:srgbClr val="FFFFFF"/>
                  </a:solidFill>
                </a:rPr>
                <a:t>)</a:t>
              </a:r>
              <a:endParaRPr lang="en-US" altLang="en-US" sz="2000" dirty="0">
                <a:solidFill>
                  <a:srgbClr val="FFFFFF"/>
                </a:solidFill>
              </a:endParaRPr>
            </a:p>
          </p:txBody>
        </p:sp>
        <p:sp>
          <p:nvSpPr>
            <p:cNvPr id="26" name="Down Arrow 25">
              <a:extLst>
                <a:ext uri="{FF2B5EF4-FFF2-40B4-BE49-F238E27FC236}">
                  <a16:creationId xmlns:a16="http://schemas.microsoft.com/office/drawing/2014/main" id="{F40FFE29-867C-4F1A-A31C-06BD3DE6E949}"/>
                </a:ext>
              </a:extLst>
            </p:cNvPr>
            <p:cNvSpPr/>
            <p:nvPr/>
          </p:nvSpPr>
          <p:spPr bwMode="auto">
            <a:xfrm>
              <a:off x="4876800" y="5638800"/>
              <a:ext cx="231775" cy="3048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7" name="Down Arrow 26">
              <a:extLst>
                <a:ext uri="{FF2B5EF4-FFF2-40B4-BE49-F238E27FC236}">
                  <a16:creationId xmlns:a16="http://schemas.microsoft.com/office/drawing/2014/main" id="{7D313AF3-A922-4002-A075-07F360B85CE5}"/>
                </a:ext>
              </a:extLst>
            </p:cNvPr>
            <p:cNvSpPr/>
            <p:nvPr/>
          </p:nvSpPr>
          <p:spPr bwMode="auto">
            <a:xfrm>
              <a:off x="4876800" y="4703763"/>
              <a:ext cx="231775" cy="3048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cxnSp>
          <p:nvCxnSpPr>
            <p:cNvPr id="29" name="Straight Connector 28">
              <a:extLst>
                <a:ext uri="{FF2B5EF4-FFF2-40B4-BE49-F238E27FC236}">
                  <a16:creationId xmlns:a16="http://schemas.microsoft.com/office/drawing/2014/main" id="{BBD19220-D4D0-4899-82F6-0CDF6A28732F}"/>
                </a:ext>
              </a:extLst>
            </p:cNvPr>
            <p:cNvCxnSpPr/>
            <p:nvPr/>
          </p:nvCxnSpPr>
          <p:spPr>
            <a:xfrm>
              <a:off x="1676400" y="4038600"/>
              <a:ext cx="2057400" cy="1588"/>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Group 27">
            <a:extLst>
              <a:ext uri="{FF2B5EF4-FFF2-40B4-BE49-F238E27FC236}">
                <a16:creationId xmlns:a16="http://schemas.microsoft.com/office/drawing/2014/main" id="{AA6199A2-564E-4B84-AEE6-5969D5799BB5}"/>
              </a:ext>
            </a:extLst>
          </p:cNvPr>
          <p:cNvGrpSpPr>
            <a:grpSpLocks/>
          </p:cNvGrpSpPr>
          <p:nvPr/>
        </p:nvGrpSpPr>
        <p:grpSpPr bwMode="auto">
          <a:xfrm>
            <a:off x="3543300" y="1371600"/>
            <a:ext cx="8112125" cy="1938992"/>
            <a:chOff x="3581400" y="1371569"/>
            <a:chExt cx="5257800" cy="1939779"/>
          </a:xfrm>
        </p:grpSpPr>
        <p:grpSp>
          <p:nvGrpSpPr>
            <p:cNvPr id="25612" name="Group 24">
              <a:extLst>
                <a:ext uri="{FF2B5EF4-FFF2-40B4-BE49-F238E27FC236}">
                  <a16:creationId xmlns:a16="http://schemas.microsoft.com/office/drawing/2014/main" id="{AA383DC3-1036-4F38-BC40-E2AD3F15D115}"/>
                </a:ext>
              </a:extLst>
            </p:cNvPr>
            <p:cNvGrpSpPr>
              <a:grpSpLocks/>
            </p:cNvGrpSpPr>
            <p:nvPr/>
          </p:nvGrpSpPr>
          <p:grpSpPr bwMode="auto">
            <a:xfrm>
              <a:off x="4876800" y="1371569"/>
              <a:ext cx="3962400" cy="1939779"/>
              <a:chOff x="4876800" y="1371569"/>
              <a:chExt cx="3962400" cy="1939779"/>
            </a:xfrm>
          </p:grpSpPr>
          <p:sp>
            <p:nvSpPr>
              <p:cNvPr id="25614" name="TextBox 15">
                <a:extLst>
                  <a:ext uri="{FF2B5EF4-FFF2-40B4-BE49-F238E27FC236}">
                    <a16:creationId xmlns:a16="http://schemas.microsoft.com/office/drawing/2014/main" id="{B2F560CC-053C-4290-9386-AEF5B1E941DB}"/>
                  </a:ext>
                </a:extLst>
              </p:cNvPr>
              <p:cNvSpPr txBox="1">
                <a:spLocks noChangeArrowheads="1"/>
              </p:cNvSpPr>
              <p:nvPr/>
            </p:nvSpPr>
            <p:spPr bwMode="auto">
              <a:xfrm>
                <a:off x="4876800" y="1371569"/>
                <a:ext cx="3962400" cy="193977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FFFF"/>
                    </a:solidFill>
                  </a:rPr>
                  <a:t>Preconditioning or</a:t>
                </a:r>
              </a:p>
              <a:p>
                <a:pPr eaLnBrk="1" hangingPunct="1"/>
                <a:r>
                  <a:rPr lang="en-US" altLang="en-US" sz="2000" b="1" dirty="0">
                    <a:solidFill>
                      <a:srgbClr val="FFFFFF"/>
                    </a:solidFill>
                  </a:rPr>
                  <a:t>Assuming without Knowing</a:t>
                </a:r>
                <a:endParaRPr lang="en-US" altLang="en-US" sz="2000" dirty="0">
                  <a:solidFill>
                    <a:srgbClr val="FFFFFF"/>
                  </a:solidFill>
                </a:endParaRPr>
              </a:p>
              <a:p>
                <a:pPr eaLnBrk="1" hangingPunct="1"/>
                <a:r>
                  <a:rPr lang="en-US" altLang="en-US" sz="2000" b="1" dirty="0">
                    <a:solidFill>
                      <a:srgbClr val="FFFFFF"/>
                    </a:solidFill>
                  </a:rPr>
                  <a:t> </a:t>
                </a:r>
                <a:endParaRPr lang="en-US" altLang="en-US" sz="2000" dirty="0">
                  <a:solidFill>
                    <a:srgbClr val="FFFFFF"/>
                  </a:solidFill>
                </a:endParaRPr>
              </a:p>
              <a:p>
                <a:pPr eaLnBrk="1" hangingPunct="1"/>
                <a:r>
                  <a:rPr lang="en-US" altLang="en-US" sz="2000" b="1" dirty="0">
                    <a:solidFill>
                      <a:srgbClr val="FFFFFF"/>
                    </a:solidFill>
                  </a:rPr>
                  <a:t>Assuming keep changing</a:t>
                </a:r>
                <a:endParaRPr lang="en-US" altLang="en-US" sz="2000" dirty="0">
                  <a:solidFill>
                    <a:srgbClr val="FFFFFF"/>
                  </a:solidFill>
                </a:endParaRPr>
              </a:p>
              <a:p>
                <a:pPr eaLnBrk="1" hangingPunct="1"/>
                <a:r>
                  <a:rPr lang="en-US" altLang="en-US" sz="2000" b="1" dirty="0">
                    <a:solidFill>
                      <a:srgbClr val="FFFFFF"/>
                    </a:solidFill>
                  </a:rPr>
                  <a:t> </a:t>
                </a:r>
                <a:endParaRPr lang="en-US" altLang="en-US" sz="2000" dirty="0">
                  <a:solidFill>
                    <a:srgbClr val="FFFFFF"/>
                  </a:solidFill>
                </a:endParaRPr>
              </a:p>
              <a:p>
                <a:pPr eaLnBrk="1" hangingPunct="1"/>
                <a:r>
                  <a:rPr lang="en-US" altLang="en-US" sz="2000" b="1" dirty="0">
                    <a:solidFill>
                      <a:srgbClr val="FFFFFF"/>
                    </a:solidFill>
                  </a:rPr>
                  <a:t>Conduct is indefinite (Dependence, </a:t>
                </a:r>
                <a:r>
                  <a:rPr lang="en-US" altLang="en-US" sz="2000" b="1" dirty="0" err="1">
                    <a:solidFill>
                      <a:srgbClr val="FFFFFF"/>
                    </a:solidFill>
                  </a:rPr>
                  <a:t>Partantrata</a:t>
                </a:r>
                <a:r>
                  <a:rPr lang="en-US" altLang="en-US" sz="2000" b="1" dirty="0">
                    <a:solidFill>
                      <a:srgbClr val="FFFFFF"/>
                    </a:solidFill>
                  </a:rPr>
                  <a:t>)</a:t>
                </a:r>
                <a:endParaRPr lang="en-US" altLang="en-US" sz="2000" dirty="0">
                  <a:solidFill>
                    <a:srgbClr val="FFFFFF"/>
                  </a:solidFill>
                </a:endParaRPr>
              </a:p>
            </p:txBody>
          </p:sp>
          <p:sp>
            <p:nvSpPr>
              <p:cNvPr id="23" name="Down Arrow 22">
                <a:extLst>
                  <a:ext uri="{FF2B5EF4-FFF2-40B4-BE49-F238E27FC236}">
                    <a16:creationId xmlns:a16="http://schemas.microsoft.com/office/drawing/2014/main" id="{11576554-26D1-4484-9A63-85B7C3611CD4}"/>
                  </a:ext>
                </a:extLst>
              </p:cNvPr>
              <p:cNvSpPr/>
              <p:nvPr/>
            </p:nvSpPr>
            <p:spPr bwMode="auto">
              <a:xfrm>
                <a:off x="6096090" y="2688141"/>
                <a:ext cx="179033" cy="30492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4" name="Down Arrow 23">
                <a:extLst>
                  <a:ext uri="{FF2B5EF4-FFF2-40B4-BE49-F238E27FC236}">
                    <a16:creationId xmlns:a16="http://schemas.microsoft.com/office/drawing/2014/main" id="{777B1F9A-3FE5-443E-8995-49A771FDBA6E}"/>
                  </a:ext>
                </a:extLst>
              </p:cNvPr>
              <p:cNvSpPr/>
              <p:nvPr/>
            </p:nvSpPr>
            <p:spPr bwMode="auto">
              <a:xfrm>
                <a:off x="6096090" y="2090999"/>
                <a:ext cx="179033" cy="30492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grpSp>
        <p:cxnSp>
          <p:nvCxnSpPr>
            <p:cNvPr id="31" name="Straight Connector 30">
              <a:extLst>
                <a:ext uri="{FF2B5EF4-FFF2-40B4-BE49-F238E27FC236}">
                  <a16:creationId xmlns:a16="http://schemas.microsoft.com/office/drawing/2014/main" id="{8855FD71-AE60-42B3-BAD1-ACC20BD74157}"/>
                </a:ext>
              </a:extLst>
            </p:cNvPr>
            <p:cNvCxnSpPr/>
            <p:nvPr/>
          </p:nvCxnSpPr>
          <p:spPr>
            <a:xfrm>
              <a:off x="3581400" y="1981416"/>
              <a:ext cx="1295415" cy="15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33" name="Picture 32">
            <a:extLst>
              <a:ext uri="{FF2B5EF4-FFF2-40B4-BE49-F238E27FC236}">
                <a16:creationId xmlns:a16="http://schemas.microsoft.com/office/drawing/2014/main" id="{76313376-F6D7-4CC0-896B-7655A427B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7490" y="5181600"/>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5928F49-373E-4200-A1D3-482D65B50B30}"/>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Times New Roman" panose="02020603050405020304" pitchFamily="18" charset="0"/>
              </a:rPr>
              <a:t>Knowing, Assuming, Recognizing, Fulfilling</a:t>
            </a:r>
            <a:br>
              <a:rPr lang="en-US" altLang="en-US" sz="1600">
                <a:latin typeface="Times New Roman" panose="02020603050405020304" pitchFamily="18" charset="0"/>
                <a:cs typeface="Times New Roman" panose="02020603050405020304" pitchFamily="18" charset="0"/>
              </a:rPr>
            </a:br>
            <a:endParaRPr lang="en-IN" altLang="en-US"/>
          </a:p>
        </p:txBody>
      </p:sp>
      <p:sp>
        <p:nvSpPr>
          <p:cNvPr id="18435" name="Text Placeholder 1">
            <a:extLst>
              <a:ext uri="{FF2B5EF4-FFF2-40B4-BE49-F238E27FC236}">
                <a16:creationId xmlns:a16="http://schemas.microsoft.com/office/drawing/2014/main" id="{43A2C862-66C4-4E90-AF64-F0EAB51F98E4}"/>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fontScale="92500"/>
          </a:bodyPr>
          <a:lstStyle/>
          <a:p>
            <a:pPr marL="0" indent="0">
              <a:spcAft>
                <a:spcPct val="10000"/>
              </a:spcAft>
              <a:buFont typeface="Symbol" pitchFamily="18" charset="2"/>
              <a:buNone/>
              <a:defRPr/>
            </a:pPr>
            <a:r>
              <a:rPr altLang="en-US" dirty="0"/>
              <a:t>Knowing 	Right understanding (of the reality)</a:t>
            </a:r>
            <a:endParaRPr lang="hi-IN" altLang="en-US" dirty="0"/>
          </a:p>
          <a:p>
            <a:pPr marL="0" indent="0">
              <a:spcAft>
                <a:spcPct val="10000"/>
              </a:spcAft>
              <a:buFont typeface="Symbol" pitchFamily="18" charset="2"/>
              <a:buNone/>
              <a:defRPr/>
            </a:pPr>
            <a:endParaRPr altLang="en-US" sz="1000" dirty="0"/>
          </a:p>
          <a:p>
            <a:pPr marL="0" indent="0">
              <a:spcAft>
                <a:spcPct val="10000"/>
              </a:spcAft>
              <a:buFont typeface="Symbol" pitchFamily="18" charset="2"/>
              <a:buNone/>
              <a:defRPr/>
            </a:pPr>
            <a:r>
              <a:rPr altLang="en-US" dirty="0"/>
              <a:t>Assuming 	Assumptions, acceptances about </a:t>
            </a:r>
            <a:r>
              <a:rPr lang="en-IN" altLang="en-US" dirty="0"/>
              <a:t>the reality (e.g., human being, happiness, prosperity…)</a:t>
            </a:r>
          </a:p>
          <a:p>
            <a:pPr marL="0" indent="0">
              <a:spcAft>
                <a:spcPct val="10000"/>
              </a:spcAft>
              <a:buFont typeface="Symbol" pitchFamily="18" charset="2"/>
              <a:buNone/>
              <a:defRPr/>
            </a:pPr>
            <a:r>
              <a:rPr altLang="en-US" dirty="0"/>
              <a:t>		(may be with knowing or without knowing</a:t>
            </a:r>
          </a:p>
          <a:p>
            <a:pPr marL="0" indent="0">
              <a:spcAft>
                <a:spcPct val="10000"/>
              </a:spcAft>
              <a:buFont typeface="Symbol" pitchFamily="18" charset="2"/>
              <a:buNone/>
              <a:defRPr/>
            </a:pPr>
            <a:r>
              <a:rPr altLang="en-US" dirty="0"/>
              <a:t>		I may have a </a:t>
            </a:r>
            <a:r>
              <a:rPr altLang="en-US" dirty="0" err="1"/>
              <a:t>coloured</a:t>
            </a:r>
            <a:r>
              <a:rPr altLang="en-US" dirty="0"/>
              <a:t> perception about that reality when my knowing is incomplete </a:t>
            </a:r>
          </a:p>
          <a:p>
            <a:pPr marL="0" indent="0">
              <a:spcAft>
                <a:spcPct val="10000"/>
              </a:spcAft>
              <a:buFont typeface="Symbol" pitchFamily="18" charset="2"/>
              <a:buNone/>
              <a:defRPr/>
            </a:pPr>
            <a:r>
              <a:rPr altLang="en-US" dirty="0"/>
              <a:t>		By self-exploration, as my knowing develops, my assumptions also become closer </a:t>
            </a:r>
          </a:p>
          <a:p>
            <a:pPr marL="0" indent="0">
              <a:spcAft>
                <a:spcPct val="10000"/>
              </a:spcAft>
              <a:buFont typeface="Symbol" pitchFamily="18" charset="2"/>
              <a:buNone/>
              <a:defRPr/>
            </a:pPr>
            <a:r>
              <a:rPr altLang="en-US" dirty="0"/>
              <a:t>		and closer to the right assumptions </a:t>
            </a:r>
          </a:p>
          <a:p>
            <a:pPr marL="0" indent="0">
              <a:spcAft>
                <a:spcPct val="10000"/>
              </a:spcAft>
              <a:buFont typeface="Symbol" pitchFamily="18" charset="2"/>
              <a:buNone/>
              <a:defRPr/>
            </a:pPr>
            <a:r>
              <a:rPr altLang="en-US" dirty="0"/>
              <a:t>		till my knowing is complete and my assumptions are resolved)</a:t>
            </a:r>
          </a:p>
          <a:p>
            <a:pPr marL="0" indent="0">
              <a:spcAft>
                <a:spcPct val="10000"/>
              </a:spcAft>
              <a:buFont typeface="Symbol" pitchFamily="18" charset="2"/>
              <a:buNone/>
              <a:defRPr/>
            </a:pPr>
            <a:endParaRPr altLang="en-US" sz="1000" dirty="0"/>
          </a:p>
          <a:p>
            <a:pPr marL="0" indent="0">
              <a:buFont typeface="Symbol" pitchFamily="18" charset="2"/>
              <a:buNone/>
              <a:defRPr/>
            </a:pPr>
            <a:r>
              <a:rPr altLang="en-US" dirty="0">
                <a:solidFill>
                  <a:srgbClr val="000000"/>
                </a:solidFill>
              </a:rPr>
              <a:t>Recognizing	Recognizing the relationship with that reality (human being or rest of nature)</a:t>
            </a:r>
          </a:p>
          <a:p>
            <a:pPr marL="0" indent="0">
              <a:buFont typeface="Symbol" pitchFamily="18" charset="2"/>
              <a:buNone/>
              <a:defRPr/>
            </a:pPr>
            <a:endParaRPr altLang="en-US" sz="1000" dirty="0">
              <a:solidFill>
                <a:srgbClr val="000000"/>
              </a:solidFill>
            </a:endParaRPr>
          </a:p>
          <a:p>
            <a:pPr marL="0" indent="0">
              <a:buFont typeface="Symbol" pitchFamily="18" charset="2"/>
              <a:buNone/>
              <a:defRPr/>
            </a:pPr>
            <a:r>
              <a:rPr altLang="en-US" dirty="0">
                <a:solidFill>
                  <a:srgbClr val="000000"/>
                </a:solidFill>
              </a:rPr>
              <a:t>Fulfilling 	Fulfilling the relationship with that specific reality (human being or rest of nature)</a:t>
            </a:r>
            <a:endParaRPr altLang="en-US" dirty="0">
              <a:solidFill>
                <a:srgbClr val="FF0000"/>
              </a:solidFill>
            </a:endParaRPr>
          </a:p>
          <a:p>
            <a:pPr marL="0" indent="0">
              <a:spcAft>
                <a:spcPct val="10000"/>
              </a:spcAft>
              <a:buFont typeface="Symbol" pitchFamily="18" charset="2"/>
              <a:buNone/>
              <a:defRPr/>
            </a:pPr>
            <a:endParaRPr altLang="en-US" dirty="0"/>
          </a:p>
          <a:p>
            <a:pPr marL="0" indent="0">
              <a:spcAft>
                <a:spcPct val="10000"/>
              </a:spcAft>
              <a:buFont typeface="Symbol" pitchFamily="18" charset="2"/>
              <a:buNone/>
              <a:defRPr/>
            </a:pPr>
            <a:r>
              <a:rPr altLang="en-US" dirty="0"/>
              <a:t>The recognition and fulfillment of the Body is definite </a:t>
            </a:r>
          </a:p>
          <a:p>
            <a:pPr marL="0" indent="0">
              <a:spcAft>
                <a:spcPct val="10000"/>
              </a:spcAft>
              <a:buFont typeface="Symbol" pitchFamily="18" charset="2"/>
              <a:buNone/>
              <a:defRPr/>
            </a:pPr>
            <a:endParaRPr altLang="en-US" sz="1000" dirty="0"/>
          </a:p>
          <a:p>
            <a:pPr marL="0" indent="0">
              <a:spcAft>
                <a:spcPct val="10000"/>
              </a:spcAft>
              <a:buFont typeface="Symbol" pitchFamily="18" charset="2"/>
              <a:buNone/>
              <a:defRPr/>
            </a:pPr>
            <a:r>
              <a:rPr altLang="en-US" dirty="0"/>
              <a:t>The Self has a choice in recognizing the relationship and fulfilling it. </a:t>
            </a:r>
          </a:p>
          <a:p>
            <a:pPr marL="0" indent="0">
              <a:spcAft>
                <a:spcPct val="10000"/>
              </a:spcAft>
              <a:buFont typeface="Symbol" pitchFamily="18" charset="2"/>
              <a:buNone/>
              <a:defRPr/>
            </a:pPr>
            <a:r>
              <a:rPr altLang="en-US" dirty="0"/>
              <a:t>This choice is based on Assuming i.e., Accepting with or without knowing</a:t>
            </a:r>
          </a:p>
          <a:p>
            <a:pPr marL="0" indent="0">
              <a:buFont typeface="Symbol" pitchFamily="18" charset="2"/>
              <a:buNone/>
              <a:defRPr/>
            </a:pPr>
            <a:endParaRPr lang="en-IN" altLang="en-US" dirty="0"/>
          </a:p>
        </p:txBody>
      </p:sp>
      <p:pic>
        <p:nvPicPr>
          <p:cNvPr id="5" name="Picture 4">
            <a:extLst>
              <a:ext uri="{FF2B5EF4-FFF2-40B4-BE49-F238E27FC236}">
                <a16:creationId xmlns:a16="http://schemas.microsoft.com/office/drawing/2014/main" id="{68F57F61-1F4D-405D-843B-7845792F75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7490" y="5181600"/>
            <a:ext cx="1166801" cy="1298536"/>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63D2D8C-C976-4A4F-9289-382229FC960C}"/>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Times New Roman" panose="02020603050405020304" pitchFamily="18" charset="0"/>
              </a:rPr>
              <a:t>Example: Assuming without Knowing</a:t>
            </a:r>
            <a:endParaRPr lang="en-IN" altLang="en-US"/>
          </a:p>
        </p:txBody>
      </p:sp>
      <p:sp>
        <p:nvSpPr>
          <p:cNvPr id="28675" name="Text Placeholder 1">
            <a:extLst>
              <a:ext uri="{FF2B5EF4-FFF2-40B4-BE49-F238E27FC236}">
                <a16:creationId xmlns:a16="http://schemas.microsoft.com/office/drawing/2014/main" id="{187DFD8E-3DA5-4CD0-ACDA-8B197A68F3D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Aft>
                <a:spcPct val="10000"/>
              </a:spcAft>
              <a:buFont typeface="Symbol" pitchFamily="18" charset="2"/>
              <a:buNone/>
            </a:pPr>
            <a:r>
              <a:rPr altLang="en-US"/>
              <a:t>Knowing	</a:t>
            </a:r>
            <a:r>
              <a:rPr altLang="en-US">
                <a:solidFill>
                  <a:srgbClr val="FF0000"/>
                </a:solidFill>
              </a:rPr>
              <a:t>I am not sure about what Human Being is</a:t>
            </a:r>
          </a:p>
          <a:p>
            <a:pPr marL="0" indent="0">
              <a:spcAft>
                <a:spcPct val="10000"/>
              </a:spcAft>
              <a:buFont typeface="Symbol" pitchFamily="18" charset="2"/>
              <a:buNone/>
            </a:pPr>
            <a:endParaRPr altLang="en-US"/>
          </a:p>
          <a:p>
            <a:pPr marL="0" indent="0">
              <a:spcAft>
                <a:spcPct val="10000"/>
              </a:spcAft>
              <a:buFont typeface="Symbol" pitchFamily="18" charset="2"/>
              <a:buNone/>
            </a:pPr>
            <a:r>
              <a:rPr altLang="en-US"/>
              <a:t>Assuming</a:t>
            </a:r>
            <a:r>
              <a:rPr lang="en-IN" altLang="en-US"/>
              <a:t>	</a:t>
            </a:r>
            <a:r>
              <a:rPr altLang="en-US"/>
              <a:t>Human Being is Body</a:t>
            </a:r>
          </a:p>
          <a:p>
            <a:pPr marL="0" indent="0">
              <a:spcAft>
                <a:spcPct val="10000"/>
              </a:spcAft>
              <a:buFont typeface="Symbol" pitchFamily="18" charset="2"/>
              <a:buNone/>
            </a:pPr>
            <a:r>
              <a:rPr altLang="en-US"/>
              <a:t>		Happiness is favourable sensations (through Body) and/or </a:t>
            </a:r>
          </a:p>
          <a:p>
            <a:pPr marL="0" indent="0">
              <a:spcAft>
                <a:spcPct val="10000"/>
              </a:spcAft>
              <a:buFont typeface="Symbol" pitchFamily="18" charset="2"/>
              <a:buNone/>
            </a:pPr>
            <a:r>
              <a:rPr altLang="en-US"/>
              <a:t>			          favourable feelings (from Other)</a:t>
            </a:r>
          </a:p>
          <a:p>
            <a:pPr marL="0" indent="0">
              <a:spcAft>
                <a:spcPct val="10000"/>
              </a:spcAft>
              <a:buFont typeface="Symbol" pitchFamily="18" charset="2"/>
              <a:buNone/>
            </a:pPr>
            <a:r>
              <a:rPr altLang="en-US"/>
              <a:t>		(this is assuming without Knowing, and may change)</a:t>
            </a:r>
          </a:p>
          <a:p>
            <a:pPr marL="0" indent="0">
              <a:buFont typeface="Symbol" pitchFamily="18" charset="2"/>
              <a:buNone/>
            </a:pPr>
            <a:endParaRPr altLang="en-US">
              <a:solidFill>
                <a:srgbClr val="000000"/>
              </a:solidFill>
            </a:endParaRPr>
          </a:p>
          <a:p>
            <a:pPr marL="0" indent="0">
              <a:buFont typeface="Symbol" pitchFamily="18" charset="2"/>
              <a:buNone/>
            </a:pPr>
            <a:r>
              <a:rPr altLang="en-US">
                <a:solidFill>
                  <a:srgbClr val="000000"/>
                </a:solidFill>
              </a:rPr>
              <a:t>Recognizing	I recognize my relationship with myself as a Body</a:t>
            </a:r>
          </a:p>
          <a:p>
            <a:pPr marL="0" indent="0">
              <a:buFont typeface="Symbol" pitchFamily="18" charset="2"/>
              <a:buNone/>
            </a:pPr>
            <a:r>
              <a:rPr altLang="en-US">
                <a:solidFill>
                  <a:srgbClr val="000000"/>
                </a:solidFill>
              </a:rPr>
              <a:t>		(as assumptions change, this also changes)</a:t>
            </a:r>
          </a:p>
          <a:p>
            <a:pPr marL="0" indent="0">
              <a:buFont typeface="Symbol" pitchFamily="18" charset="2"/>
              <a:buNone/>
            </a:pPr>
            <a:endParaRPr altLang="en-US">
              <a:solidFill>
                <a:srgbClr val="000000"/>
              </a:solidFill>
            </a:endParaRPr>
          </a:p>
          <a:p>
            <a:pPr marL="0" indent="0">
              <a:buFont typeface="Symbol" pitchFamily="18" charset="2"/>
              <a:buNone/>
            </a:pPr>
            <a:r>
              <a:rPr altLang="en-US">
                <a:solidFill>
                  <a:srgbClr val="000000"/>
                </a:solidFill>
              </a:rPr>
              <a:t>Fulfilling	My program for myself is </a:t>
            </a:r>
            <a:r>
              <a:rPr lang="en-IN" altLang="en-US">
                <a:solidFill>
                  <a:srgbClr val="000000"/>
                </a:solidFill>
              </a:rPr>
              <a:t>physical facility, pleasant sensation, feeling from other</a:t>
            </a:r>
            <a:endParaRPr altLang="en-US">
              <a:solidFill>
                <a:srgbClr val="000000"/>
              </a:solidFill>
            </a:endParaRPr>
          </a:p>
          <a:p>
            <a:pPr marL="0" indent="0">
              <a:buFont typeface="Symbol" pitchFamily="18" charset="2"/>
              <a:buNone/>
            </a:pPr>
            <a:r>
              <a:rPr altLang="en-US">
                <a:solidFill>
                  <a:srgbClr val="000000"/>
                </a:solidFill>
              </a:rPr>
              <a:t>		e.g., "</a:t>
            </a:r>
            <a:r>
              <a:rPr lang="en-IN" altLang="en-US">
                <a:solidFill>
                  <a:srgbClr val="000000"/>
                </a:solidFill>
              </a:rPr>
              <a:t>good</a:t>
            </a:r>
            <a:r>
              <a:rPr altLang="en-US">
                <a:solidFill>
                  <a:srgbClr val="000000"/>
                </a:solidFill>
              </a:rPr>
              <a:t>" clothes, </a:t>
            </a:r>
            <a:r>
              <a:rPr lang="en-IN" altLang="en-US">
                <a:solidFill>
                  <a:srgbClr val="000000"/>
                </a:solidFill>
              </a:rPr>
              <a:t>"tasty" food, </a:t>
            </a:r>
            <a:r>
              <a:rPr altLang="en-US">
                <a:solidFill>
                  <a:srgbClr val="000000"/>
                </a:solidFill>
              </a:rPr>
              <a:t>"name and fame"</a:t>
            </a:r>
            <a:r>
              <a:rPr lang="en-IN" altLang="en-US">
                <a:solidFill>
                  <a:srgbClr val="000000"/>
                </a:solidFill>
              </a:rPr>
              <a:t>…</a:t>
            </a:r>
            <a:endParaRPr altLang="en-US">
              <a:solidFill>
                <a:srgbClr val="000000"/>
              </a:solidFill>
            </a:endParaRPr>
          </a:p>
          <a:p>
            <a:pPr marL="0" indent="0">
              <a:buFont typeface="Symbol" pitchFamily="18" charset="2"/>
              <a:buNone/>
            </a:pPr>
            <a:r>
              <a:rPr altLang="en-US">
                <a:solidFill>
                  <a:srgbClr val="000000"/>
                </a:solidFill>
              </a:rPr>
              <a:t>		(the result is temporary “happiness”, temporary “unhappiness”, excitement)</a:t>
            </a:r>
            <a:endParaRPr altLang="en-US"/>
          </a:p>
          <a:p>
            <a:pPr marL="0" indent="0">
              <a:buFont typeface="Symbol" pitchFamily="18" charset="2"/>
              <a:buNone/>
            </a:pPr>
            <a:endParaRPr altLang="en-US">
              <a:solidFill>
                <a:srgbClr val="000000"/>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A341461-E8CE-4E94-AE0C-159E7B7ACBEA}"/>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Times New Roman" panose="02020603050405020304" pitchFamily="18" charset="0"/>
              </a:rPr>
              <a:t>Example: Assuming with Partial Knowing</a:t>
            </a:r>
            <a:endParaRPr lang="en-IN" altLang="en-US"/>
          </a:p>
        </p:txBody>
      </p:sp>
      <p:sp>
        <p:nvSpPr>
          <p:cNvPr id="10243" name="Text Placeholder 1">
            <a:extLst>
              <a:ext uri="{FF2B5EF4-FFF2-40B4-BE49-F238E27FC236}">
                <a16:creationId xmlns:a16="http://schemas.microsoft.com/office/drawing/2014/main" id="{2F25CC3B-0AAE-489D-93A4-6F183449F663}"/>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spcAft>
                <a:spcPct val="10000"/>
              </a:spcAft>
              <a:buFont typeface="Symbol" pitchFamily="18" charset="2"/>
              <a:buNone/>
              <a:defRPr/>
            </a:pPr>
            <a:r>
              <a:rPr altLang="en-US"/>
              <a:t>Knowing 	As I begin to explore, I begin to refer to my natural acceptance</a:t>
            </a:r>
          </a:p>
          <a:p>
            <a:pPr marL="0" indent="0">
              <a:spcAft>
                <a:spcPct val="10000"/>
              </a:spcAft>
              <a:buFont typeface="Symbol" pitchFamily="18" charset="2"/>
              <a:buNone/>
              <a:defRPr/>
            </a:pPr>
            <a:r>
              <a:rPr altLang="en-US"/>
              <a:t>			Human Being is Co-existence of Self and Body.</a:t>
            </a:r>
          </a:p>
          <a:p>
            <a:pPr marL="0" indent="0">
              <a:spcAft>
                <a:spcPct val="10000"/>
              </a:spcAft>
              <a:buFont typeface="Symbol" pitchFamily="18" charset="2"/>
              <a:buNone/>
              <a:defRPr/>
            </a:pPr>
            <a:r>
              <a:rPr altLang="en-US"/>
              <a:t>			Happiness is to be in Harmony.</a:t>
            </a:r>
          </a:p>
          <a:p>
            <a:pPr marL="0" indent="0">
              <a:spcAft>
                <a:spcPct val="10000"/>
              </a:spcAft>
              <a:buFont typeface="Symbol" pitchFamily="18" charset="2"/>
              <a:buNone/>
              <a:defRPr/>
            </a:pPr>
            <a:endParaRPr altLang="en-US"/>
          </a:p>
          <a:p>
            <a:pPr marL="0" indent="0">
              <a:spcAft>
                <a:spcPct val="10000"/>
              </a:spcAft>
              <a:buFont typeface="Symbol" pitchFamily="18" charset="2"/>
              <a:buNone/>
              <a:defRPr/>
            </a:pPr>
            <a:r>
              <a:rPr altLang="en-US"/>
              <a:t>Assuming 	I accept that Human Being is the Co-existence of Self and Body</a:t>
            </a:r>
          </a:p>
          <a:p>
            <a:pPr marL="0" indent="0">
              <a:spcAft>
                <a:spcPct val="10000"/>
              </a:spcAft>
              <a:buFont typeface="Symbol" pitchFamily="18" charset="2"/>
              <a:buNone/>
              <a:defRPr/>
            </a:pPr>
            <a:r>
              <a:rPr altLang="en-US"/>
              <a:t>		I accept that Happiness is to be in Harmony</a:t>
            </a:r>
          </a:p>
          <a:p>
            <a:pPr marL="0" indent="0">
              <a:spcAft>
                <a:spcPct val="10000"/>
              </a:spcAft>
              <a:buFont typeface="Symbol" pitchFamily="18" charset="2"/>
              <a:buNone/>
              <a:defRPr/>
            </a:pPr>
            <a:r>
              <a:rPr altLang="en-US"/>
              <a:t>		but my old acceptance that Human Being is a Body is not there</a:t>
            </a:r>
          </a:p>
          <a:p>
            <a:pPr marL="0" indent="0">
              <a:spcAft>
                <a:spcPct val="10000"/>
              </a:spcAft>
              <a:buFont typeface="Symbol" pitchFamily="18" charset="2"/>
              <a:buNone/>
              <a:defRPr/>
            </a:pPr>
            <a:r>
              <a:rPr altLang="en-US"/>
              <a:t>		Similarly the old acceptances about Happiness is not there</a:t>
            </a:r>
          </a:p>
          <a:p>
            <a:pPr marL="0" indent="0">
              <a:spcAft>
                <a:spcPct val="10000"/>
              </a:spcAft>
              <a:buFont typeface="Symbol" pitchFamily="18" charset="2"/>
              <a:buNone/>
              <a:defRPr/>
            </a:pPr>
            <a:endParaRPr altLang="en-US"/>
          </a:p>
          <a:p>
            <a:pPr marL="0" indent="0">
              <a:spcAft>
                <a:spcPct val="10000"/>
              </a:spcAft>
              <a:buFont typeface="Symbol" pitchFamily="18" charset="2"/>
              <a:buNone/>
              <a:defRPr/>
            </a:pPr>
            <a:r>
              <a:rPr altLang="en-US"/>
              <a:t>Recognizing	I recognize my relationship with myself as Self and Body</a:t>
            </a:r>
          </a:p>
          <a:p>
            <a:pPr marL="0" indent="0">
              <a:spcAft>
                <a:spcPct val="10000"/>
              </a:spcAft>
              <a:buFont typeface="Symbol" pitchFamily="18" charset="2"/>
              <a:buNone/>
              <a:defRPr/>
            </a:pPr>
            <a:r>
              <a:rPr altLang="en-US"/>
              <a:t>		</a:t>
            </a:r>
            <a:r>
              <a:rPr altLang="en-US">
                <a:highlight>
                  <a:srgbClr val="FFFF00"/>
                </a:highlight>
              </a:rPr>
              <a:t>I make program for Happiness, i.e., to understand and live in harmony   </a:t>
            </a:r>
          </a:p>
          <a:p>
            <a:pPr marL="0" indent="0">
              <a:spcAft>
                <a:spcPct val="10000"/>
              </a:spcAft>
              <a:buFont typeface="Symbol" pitchFamily="18" charset="2"/>
              <a:buNone/>
              <a:defRPr/>
            </a:pPr>
            <a:endParaRPr altLang="en-US"/>
          </a:p>
          <a:p>
            <a:pPr marL="0" indent="0">
              <a:spcAft>
                <a:spcPct val="10000"/>
              </a:spcAft>
              <a:buFont typeface="Symbol" pitchFamily="18" charset="2"/>
              <a:buNone/>
              <a:defRPr/>
            </a:pPr>
            <a:r>
              <a:rPr altLang="en-US"/>
              <a:t>Fulfilling	I make effort for ensuring right feeling within, and health of my body</a:t>
            </a:r>
          </a:p>
          <a:p>
            <a:pPr marL="0" indent="0">
              <a:spcAft>
                <a:spcPct val="10000"/>
              </a:spcAft>
              <a:buFont typeface="Symbol" pitchFamily="18" charset="2"/>
              <a:buNone/>
              <a:defRPr/>
            </a:pPr>
            <a:r>
              <a:rPr altLang="en-US"/>
              <a:t>		I accept the other as my relative even if I am not receiving right feeling from other</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713147C-D983-4C3F-BDB6-46D3D6E93D79}"/>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Times New Roman" panose="02020603050405020304" pitchFamily="18" charset="0"/>
              </a:rPr>
              <a:t>Knowing, Assuming, Recognizing, Fulfilling</a:t>
            </a:r>
            <a:br>
              <a:rPr lang="en-US" altLang="en-US" sz="1600">
                <a:latin typeface="Times New Roman" panose="02020603050405020304" pitchFamily="18" charset="0"/>
                <a:cs typeface="Times New Roman" panose="02020603050405020304" pitchFamily="18" charset="0"/>
              </a:rPr>
            </a:br>
            <a:endParaRPr lang="en-IN" altLang="en-US"/>
          </a:p>
        </p:txBody>
      </p:sp>
      <p:sp>
        <p:nvSpPr>
          <p:cNvPr id="18435" name="Text Placeholder 1">
            <a:extLst>
              <a:ext uri="{FF2B5EF4-FFF2-40B4-BE49-F238E27FC236}">
                <a16:creationId xmlns:a16="http://schemas.microsoft.com/office/drawing/2014/main" id="{64E13C30-3A02-472D-B9F0-5D6B92D0CA0D}"/>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spcAft>
                <a:spcPct val="10000"/>
              </a:spcAft>
              <a:buFont typeface="Symbol" pitchFamily="18" charset="2"/>
              <a:buNone/>
              <a:defRPr/>
            </a:pPr>
            <a:r>
              <a:rPr altLang="en-US"/>
              <a:t>Knowing 	Right understanding of relationship, harmony, co-existence</a:t>
            </a:r>
          </a:p>
          <a:p>
            <a:pPr marL="0" indent="0">
              <a:spcAft>
                <a:spcPct val="10000"/>
              </a:spcAft>
              <a:buFont typeface="Symbol" pitchFamily="18" charset="2"/>
              <a:buNone/>
              <a:defRPr/>
            </a:pPr>
            <a:r>
              <a:rPr altLang="en-US"/>
              <a:t>		Seeing the reality </a:t>
            </a:r>
            <a:r>
              <a:rPr altLang="en-US">
                <a:solidFill>
                  <a:srgbClr val="000000"/>
                </a:solidFill>
              </a:rPr>
              <a:t>(human being or rest of nature) </a:t>
            </a:r>
            <a:r>
              <a:rPr altLang="en-US"/>
              <a:t>as it is</a:t>
            </a:r>
          </a:p>
          <a:p>
            <a:pPr marL="0" indent="0">
              <a:spcAft>
                <a:spcPct val="10000"/>
              </a:spcAft>
              <a:buFont typeface="Symbol" pitchFamily="18" charset="2"/>
              <a:buNone/>
              <a:defRPr/>
            </a:pPr>
            <a:endParaRPr altLang="en-US"/>
          </a:p>
          <a:p>
            <a:pPr marL="0" indent="0">
              <a:spcAft>
                <a:spcPct val="10000"/>
              </a:spcAft>
              <a:buFont typeface="Symbol" pitchFamily="18" charset="2"/>
              <a:buNone/>
              <a:defRPr/>
            </a:pPr>
            <a:r>
              <a:rPr altLang="en-US"/>
              <a:t>Assuming 	Acceptances about </a:t>
            </a:r>
            <a:r>
              <a:rPr lang="en-IN" altLang="en-US"/>
              <a:t>relationship, harmony, co-existence</a:t>
            </a:r>
          </a:p>
          <a:p>
            <a:pPr marL="0" indent="0">
              <a:spcAft>
                <a:spcPct val="10000"/>
              </a:spcAft>
              <a:buFont typeface="Symbol" pitchFamily="18" charset="2"/>
              <a:buNone/>
              <a:defRPr/>
            </a:pPr>
            <a:r>
              <a:rPr altLang="en-US"/>
              <a:t>		(can be with Knowing or without Knowing)</a:t>
            </a:r>
          </a:p>
          <a:p>
            <a:pPr marL="0" indent="0">
              <a:spcAft>
                <a:spcPct val="10000"/>
              </a:spcAft>
              <a:buFont typeface="Symbol" pitchFamily="18" charset="2"/>
              <a:buNone/>
              <a:defRPr/>
            </a:pPr>
            <a:endParaRPr altLang="en-US"/>
          </a:p>
          <a:p>
            <a:pPr marL="0" indent="0">
              <a:buFont typeface="Symbol" pitchFamily="18" charset="2"/>
              <a:buNone/>
              <a:defRPr/>
            </a:pPr>
            <a:r>
              <a:rPr altLang="en-US">
                <a:solidFill>
                  <a:srgbClr val="000000"/>
                </a:solidFill>
              </a:rPr>
              <a:t>Recognizing	Recognizing the relationship with that reality (human being or rest of nature)</a:t>
            </a:r>
          </a:p>
          <a:p>
            <a:pPr marL="0" indent="0">
              <a:buFont typeface="Symbol" pitchFamily="18" charset="2"/>
              <a:buNone/>
              <a:defRPr/>
            </a:pPr>
            <a:endParaRPr altLang="en-US">
              <a:solidFill>
                <a:srgbClr val="000000"/>
              </a:solidFill>
            </a:endParaRPr>
          </a:p>
          <a:p>
            <a:pPr marL="0" indent="0">
              <a:buFont typeface="Symbol" pitchFamily="18" charset="2"/>
              <a:buNone/>
              <a:defRPr/>
            </a:pPr>
            <a:r>
              <a:rPr altLang="en-US">
                <a:solidFill>
                  <a:srgbClr val="000000"/>
                </a:solidFill>
              </a:rPr>
              <a:t>Fulfilling 	Fulfilling the relationship with that reality (human being or rest of nature)</a:t>
            </a:r>
            <a:endParaRPr altLang="en-US">
              <a:solidFill>
                <a:srgbClr val="FF0000"/>
              </a:solidFill>
            </a:endParaRPr>
          </a:p>
          <a:p>
            <a:pPr marL="0" indent="0">
              <a:spcAft>
                <a:spcPct val="10000"/>
              </a:spcAft>
              <a:buFont typeface="Symbol" pitchFamily="18" charset="2"/>
              <a:buNone/>
              <a:defRPr/>
            </a:pPr>
            <a:endParaRPr altLang="en-US"/>
          </a:p>
          <a:p>
            <a:pPr marL="0" indent="0">
              <a:spcAft>
                <a:spcPct val="10000"/>
              </a:spcAft>
              <a:buFont typeface="Symbol" pitchFamily="18" charset="2"/>
              <a:buNone/>
              <a:defRPr/>
            </a:pPr>
            <a:r>
              <a:rPr altLang="en-US"/>
              <a:t>The recognition and fulfillment of the Body is definite </a:t>
            </a:r>
          </a:p>
          <a:p>
            <a:pPr marL="0" indent="0">
              <a:spcAft>
                <a:spcPct val="10000"/>
              </a:spcAft>
              <a:buFont typeface="Symbol" pitchFamily="18" charset="2"/>
              <a:buNone/>
              <a:defRPr/>
            </a:pPr>
            <a:endParaRPr altLang="en-US"/>
          </a:p>
          <a:p>
            <a:pPr marL="0" indent="0">
              <a:spcAft>
                <a:spcPct val="10000"/>
              </a:spcAft>
              <a:buFont typeface="Symbol" pitchFamily="18" charset="2"/>
              <a:buNone/>
              <a:defRPr/>
            </a:pPr>
            <a:r>
              <a:rPr altLang="en-US"/>
              <a:t>The Self has a choice in recognizing the relationship and fulfilling it. </a:t>
            </a:r>
          </a:p>
          <a:p>
            <a:pPr marL="0" indent="0">
              <a:spcAft>
                <a:spcPct val="10000"/>
              </a:spcAft>
              <a:buFont typeface="Symbol" pitchFamily="18" charset="2"/>
              <a:buNone/>
              <a:defRPr/>
            </a:pPr>
            <a:r>
              <a:rPr altLang="en-US"/>
              <a:t>The choice is based on Assuming i.e., Accepting with or without Knowing</a:t>
            </a:r>
          </a:p>
          <a:p>
            <a:pPr marL="0" indent="0">
              <a:spcAft>
                <a:spcPct val="10000"/>
              </a:spcAft>
              <a:buFont typeface="Symbol" pitchFamily="18" charset="2"/>
              <a:buNone/>
              <a:defRPr/>
            </a:pPr>
            <a:endParaRPr altLang="en-US"/>
          </a:p>
          <a:p>
            <a:pPr marL="0" indent="0">
              <a:buFont typeface="Symbol" pitchFamily="18" charset="2"/>
              <a:buNone/>
              <a:defRPr/>
            </a:pPr>
            <a:endParaRPr lang="en-IN" altLang="en-US"/>
          </a:p>
        </p:txBody>
      </p:sp>
      <p:pic>
        <p:nvPicPr>
          <p:cNvPr id="5" name="Picture 4">
            <a:extLst>
              <a:ext uri="{FF2B5EF4-FFF2-40B4-BE49-F238E27FC236}">
                <a16:creationId xmlns:a16="http://schemas.microsoft.com/office/drawing/2014/main" id="{89949AA4-3061-4E04-B9F6-EF0CA075F8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7490" y="5181600"/>
            <a:ext cx="1166801" cy="1298536"/>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Text Placeholder 2">
            <a:extLst>
              <a:ext uri="{FF2B5EF4-FFF2-40B4-BE49-F238E27FC236}">
                <a16:creationId xmlns:a16="http://schemas.microsoft.com/office/drawing/2014/main" id="{DC8BC55F-98D8-4434-8025-E654BFAA5DE1}"/>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fontScale="70000" lnSpcReduction="20000"/>
          </a:bodyPr>
          <a:lstStyle/>
          <a:p>
            <a:pPr>
              <a:buFont typeface="Symbol" pitchFamily="18" charset="2"/>
              <a:buNone/>
              <a:defRPr/>
            </a:pPr>
            <a:r>
              <a:rPr altLang="en-US"/>
              <a:t>Knowing, Assuming, Recognizing, Fulfilling		or 	</a:t>
            </a:r>
            <a:r>
              <a:rPr lang="en-IN" altLang="en-US"/>
              <a:t>Assuming (without knowing), Recognizing, Fulfilling</a:t>
            </a:r>
            <a:endParaRPr altLang="en-US"/>
          </a:p>
          <a:p>
            <a:pPr>
              <a:buFont typeface="Symbol" pitchFamily="18" charset="2"/>
              <a:buNone/>
              <a:defRPr/>
            </a:pPr>
            <a:endParaRPr altLang="en-US"/>
          </a:p>
          <a:p>
            <a:pPr>
              <a:buFont typeface="Symbol" pitchFamily="18" charset="2"/>
              <a:buNone/>
              <a:defRPr/>
            </a:pPr>
            <a:endParaRPr altLang="en-US" sz="1400"/>
          </a:p>
          <a:p>
            <a:pPr>
              <a:buFont typeface="Symbol" pitchFamily="18" charset="2"/>
              <a:buNone/>
              <a:defRPr/>
            </a:pPr>
            <a:r>
              <a:rPr altLang="en-US"/>
              <a:t>KNOWING	To see the reality as it is, in its completeness, by direct observation</a:t>
            </a:r>
          </a:p>
          <a:p>
            <a:pPr>
              <a:buFont typeface="Symbol" pitchFamily="18" charset="2"/>
              <a:buNone/>
              <a:defRPr/>
            </a:pPr>
            <a:r>
              <a:rPr altLang="en-US"/>
              <a:t>			</a:t>
            </a:r>
            <a:r>
              <a:rPr altLang="en-US" b="1"/>
              <a:t>It is definite, continuous and universal</a:t>
            </a:r>
          </a:p>
          <a:p>
            <a:pPr>
              <a:buFont typeface="Symbol" pitchFamily="18" charset="2"/>
              <a:buNone/>
              <a:defRPr/>
            </a:pPr>
            <a:r>
              <a:rPr altLang="en-US"/>
              <a:t>			E.g. What is the existential reality Human being = ?, Purpose of human being = ?, </a:t>
            </a:r>
          </a:p>
          <a:p>
            <a:pPr>
              <a:buFont typeface="Symbol" pitchFamily="18" charset="2"/>
              <a:buNone/>
              <a:defRPr/>
            </a:pPr>
            <a:r>
              <a:rPr altLang="en-US"/>
              <a:t>			Is the purpose same of different?...</a:t>
            </a:r>
          </a:p>
          <a:p>
            <a:pPr>
              <a:buFont typeface="Symbol" pitchFamily="18" charset="2"/>
              <a:buNone/>
              <a:defRPr/>
            </a:pPr>
            <a:endParaRPr altLang="en-US"/>
          </a:p>
          <a:p>
            <a:pPr>
              <a:buFont typeface="Symbol" pitchFamily="18" charset="2"/>
              <a:buNone/>
              <a:defRPr/>
            </a:pPr>
            <a:r>
              <a:rPr altLang="en-US"/>
              <a:t>ASSUMING	What I accept about that reality, which may or may not be same as the reality as it is</a:t>
            </a:r>
          </a:p>
          <a:p>
            <a:pPr>
              <a:buFont typeface="Symbol" pitchFamily="18" charset="2"/>
              <a:buNone/>
              <a:defRPr/>
            </a:pPr>
            <a:r>
              <a:rPr altLang="en-US"/>
              <a:t>			(acceptance can be on the basis of knowing the reality in completeness or</a:t>
            </a:r>
          </a:p>
          <a:p>
            <a:pPr>
              <a:buFont typeface="Symbol" pitchFamily="18" charset="2"/>
              <a:buNone/>
              <a:defRPr/>
            </a:pPr>
            <a:r>
              <a:rPr altLang="en-US"/>
              <a:t>			acceptance can also be without knowing the reality in completeness, </a:t>
            </a:r>
          </a:p>
          <a:p>
            <a:pPr>
              <a:buFont typeface="Symbol" pitchFamily="18" charset="2"/>
              <a:buNone/>
              <a:defRPr/>
            </a:pPr>
            <a:r>
              <a:rPr altLang="en-US"/>
              <a:t>			i.e. one has not seen the reality or not seen it in its completeness </a:t>
            </a:r>
          </a:p>
          <a:p>
            <a:pPr>
              <a:buFont typeface="Symbol" pitchFamily="18" charset="2"/>
              <a:buNone/>
              <a:defRPr/>
            </a:pPr>
            <a:r>
              <a:rPr altLang="en-US"/>
              <a:t>			but assumed something about it)</a:t>
            </a:r>
          </a:p>
          <a:p>
            <a:pPr>
              <a:buFont typeface="Symbol" pitchFamily="18" charset="2"/>
              <a:buNone/>
              <a:defRPr/>
            </a:pPr>
            <a:r>
              <a:rPr altLang="en-US"/>
              <a:t>			E.g. I hear that human being = co-existence of Self and Body, but when I have to decide something related to</a:t>
            </a:r>
          </a:p>
          <a:p>
            <a:pPr>
              <a:buFont typeface="Symbol" pitchFamily="18" charset="2"/>
              <a:buNone/>
              <a:defRPr/>
            </a:pPr>
            <a:r>
              <a:rPr altLang="en-US"/>
              <a:t>			a human being (me or another), what I have really accepted about human being or that particular human being </a:t>
            </a:r>
          </a:p>
          <a:p>
            <a:pPr>
              <a:buFont typeface="Symbol" pitchFamily="18" charset="2"/>
              <a:buNone/>
              <a:defRPr/>
            </a:pPr>
            <a:r>
              <a:rPr altLang="en-US"/>
              <a:t>			comes to the foreground and I decide on the basis of my acceptance (which may or may not match </a:t>
            </a:r>
          </a:p>
          <a:p>
            <a:pPr>
              <a:buFont typeface="Symbol" pitchFamily="18" charset="2"/>
              <a:buNone/>
              <a:defRPr/>
            </a:pPr>
            <a:r>
              <a:rPr altLang="en-US"/>
              <a:t>			with the existential reality)</a:t>
            </a:r>
          </a:p>
          <a:p>
            <a:pPr>
              <a:buFont typeface="Symbol" pitchFamily="18" charset="2"/>
              <a:buNone/>
              <a:defRPr/>
            </a:pPr>
            <a:endParaRPr altLang="en-US"/>
          </a:p>
          <a:p>
            <a:pPr>
              <a:buFont typeface="Symbol" pitchFamily="18" charset="2"/>
              <a:buNone/>
              <a:defRPr/>
            </a:pPr>
            <a:r>
              <a:rPr altLang="en-US"/>
              <a:t>RECOGNISING	My relationship with that reality (human being or rest of nature). </a:t>
            </a:r>
          </a:p>
          <a:p>
            <a:pPr>
              <a:buFont typeface="Symbol" pitchFamily="18" charset="2"/>
              <a:buNone/>
              <a:defRPr/>
            </a:pPr>
            <a:r>
              <a:rPr altLang="en-US"/>
              <a:t>			I </a:t>
            </a:r>
            <a:r>
              <a:rPr altLang="en-US" err="1"/>
              <a:t>recognise</a:t>
            </a:r>
            <a:r>
              <a:rPr altLang="en-US"/>
              <a:t> my relationship with any reality and make effort to fulfil that relationship based on my assuming</a:t>
            </a:r>
          </a:p>
          <a:p>
            <a:pPr>
              <a:buFont typeface="Symbol" pitchFamily="18" charset="2"/>
              <a:buNone/>
              <a:defRPr/>
            </a:pPr>
            <a:r>
              <a:rPr altLang="en-US"/>
              <a:t>			E.g. If I assume human beings have different purposes, my </a:t>
            </a:r>
            <a:r>
              <a:rPr altLang="en-US" err="1"/>
              <a:t>behaviour</a:t>
            </a:r>
            <a:r>
              <a:rPr altLang="en-US"/>
              <a:t> with different human beings is different</a:t>
            </a:r>
          </a:p>
          <a:p>
            <a:pPr>
              <a:buFont typeface="Symbol" pitchFamily="18" charset="2"/>
              <a:buNone/>
              <a:defRPr/>
            </a:pPr>
            <a:endParaRPr altLang="en-US"/>
          </a:p>
          <a:p>
            <a:pPr>
              <a:buFont typeface="Symbol" pitchFamily="18" charset="2"/>
              <a:buNone/>
              <a:defRPr/>
            </a:pPr>
            <a:r>
              <a:rPr altLang="en-US"/>
              <a:t>FULFILLING	The relationship with that reality (human being or rest of nature)</a:t>
            </a:r>
          </a:p>
          <a:p>
            <a:pPr>
              <a:buFont typeface="Symbol" pitchFamily="18" charset="2"/>
              <a:buNone/>
              <a:defRPr/>
            </a:pPr>
            <a:r>
              <a:rPr altLang="en-US"/>
              <a:t>			E.g. My </a:t>
            </a:r>
            <a:r>
              <a:rPr altLang="en-US" err="1"/>
              <a:t>behaviour</a:t>
            </a:r>
            <a:r>
              <a:rPr altLang="en-US"/>
              <a:t> with a human being that I </a:t>
            </a:r>
            <a:r>
              <a:rPr altLang="en-US" err="1"/>
              <a:t>recognise</a:t>
            </a:r>
            <a:r>
              <a:rPr altLang="en-US"/>
              <a:t> as a friend is one way</a:t>
            </a:r>
          </a:p>
          <a:p>
            <a:pPr>
              <a:buFont typeface="Symbol" pitchFamily="18" charset="2"/>
              <a:buNone/>
              <a:defRPr/>
            </a:pPr>
            <a:r>
              <a:rPr altLang="en-US"/>
              <a:t>			My </a:t>
            </a:r>
            <a:r>
              <a:rPr altLang="en-US" err="1"/>
              <a:t>behaviour</a:t>
            </a:r>
            <a:r>
              <a:rPr altLang="en-US"/>
              <a:t> with a human being that I </a:t>
            </a:r>
            <a:r>
              <a:rPr altLang="en-US" err="1"/>
              <a:t>recognise</a:t>
            </a:r>
            <a:r>
              <a:rPr altLang="en-US"/>
              <a:t> as a foe is </a:t>
            </a:r>
            <a:r>
              <a:rPr altLang="en-US" err="1"/>
              <a:t>onother</a:t>
            </a:r>
            <a:r>
              <a:rPr altLang="en-US"/>
              <a:t> way</a:t>
            </a:r>
          </a:p>
        </p:txBody>
      </p:sp>
      <p:sp>
        <p:nvSpPr>
          <p:cNvPr id="31747" name="Title 1">
            <a:extLst>
              <a:ext uri="{FF2B5EF4-FFF2-40B4-BE49-F238E27FC236}">
                <a16:creationId xmlns:a16="http://schemas.microsoft.com/office/drawing/2014/main" id="{5DB37A34-C62F-4853-9DE2-9EA434A790E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Response</a:t>
            </a:r>
            <a:endParaRPr lang="en-GB"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BCBCA6A-D635-440A-B839-FECA0212281C}"/>
              </a:ext>
            </a:extLst>
          </p:cNvPr>
          <p:cNvGraphicFramePr>
            <a:graphicFrameLocks noGrp="1"/>
          </p:cNvGraphicFramePr>
          <p:nvPr/>
        </p:nvGraphicFramePr>
        <p:xfrm>
          <a:off x="1524000" y="0"/>
          <a:ext cx="9144000" cy="6203952"/>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75">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211">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211">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68">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211">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9">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168">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Arial"/>
                          <a:ea typeface="Times New Roman"/>
                          <a:cs typeface="Times New Roman"/>
                        </a:rPr>
                        <a:t>e.g., </a:t>
                      </a:r>
                      <a:r>
                        <a:rPr kumimoji="0" lang="en-US" sz="2000" b="1" i="0" u="none" strike="noStrike" cap="none" normalizeH="0" baseline="0" dirty="0">
                          <a:ln>
                            <a:noFill/>
                          </a:ln>
                          <a:solidFill>
                            <a:schemeClr val="bg1"/>
                          </a:solidFill>
                          <a:effectLst/>
                          <a:latin typeface="Arial" pitchFamily="34" charset="0"/>
                          <a:cs typeface="Times New Roman" pitchFamily="18" charset="0"/>
                        </a:rPr>
                        <a:t>Imagination (Desire, Thought, Expectation)…</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dYiuk”khyrk</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¼bPNk] </a:t>
                      </a: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fopkj</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vk”kk½---</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e.g., Eating, Walking…</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kkuk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pyuk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211">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168">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bl>
          </a:graphicData>
        </a:graphic>
      </p:graphicFrame>
      <p:sp>
        <p:nvSpPr>
          <p:cNvPr id="32808" name="Rectangle 8">
            <a:extLst>
              <a:ext uri="{FF2B5EF4-FFF2-40B4-BE49-F238E27FC236}">
                <a16:creationId xmlns:a16="http://schemas.microsoft.com/office/drawing/2014/main" id="{4145C679-F5B4-41EC-A37A-D1E91B42B2B9}"/>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9459346D-8DDF-48A2-AD3D-8005E0EBCB63}"/>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DA4717D-9A05-44D8-B35C-527AEB89B168}"/>
              </a:ext>
            </a:extLst>
          </p:cNvPr>
          <p:cNvGraphicFramePr>
            <a:graphicFrameLocks noGrp="1"/>
          </p:cNvGraphicFramePr>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Arial"/>
                          <a:ea typeface="Times New Roman"/>
                          <a:cs typeface="Times New Roman"/>
                        </a:rPr>
                        <a:t>e.g., </a:t>
                      </a:r>
                      <a:r>
                        <a:rPr kumimoji="0" lang="en-US" sz="2000" b="1" i="0" u="none" strike="noStrike" cap="none" normalizeH="0" baseline="0" dirty="0">
                          <a:ln>
                            <a:noFill/>
                          </a:ln>
                          <a:solidFill>
                            <a:schemeClr val="bg1"/>
                          </a:solidFill>
                          <a:effectLst/>
                          <a:latin typeface="Arial" pitchFamily="34" charset="0"/>
                          <a:cs typeface="Times New Roman" pitchFamily="18" charset="0"/>
                        </a:rPr>
                        <a:t>Imagination (Desire, Thought, Expectation)…</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dYiuk”khyrk</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¼bPNk] </a:t>
                      </a: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fopkj</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vk”kk½---</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e.g., Eating, Walking…</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kkuk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pyuk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a:solidFill>
                            <a:srgbClr val="002060"/>
                          </a:solidFill>
                          <a:latin typeface="Kruti Dev 010"/>
                          <a:ea typeface="Times New Roman"/>
                          <a:cs typeface="Arial"/>
                        </a:rPr>
                        <a:t>tM+</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34860" name="Rectangle 8">
            <a:extLst>
              <a:ext uri="{FF2B5EF4-FFF2-40B4-BE49-F238E27FC236}">
                <a16:creationId xmlns:a16="http://schemas.microsoft.com/office/drawing/2014/main" id="{A0E59D79-9FCC-4327-A103-6C3DEA8481E8}"/>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1851B096-7538-48A1-824B-9311A9C4176C}"/>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7F132E47-1C9F-451F-8474-96BC256CEE47}"/>
              </a:ext>
            </a:extLst>
          </p:cNvPr>
          <p:cNvSpPr/>
          <p:nvPr/>
        </p:nvSpPr>
        <p:spPr>
          <a:xfrm>
            <a:off x="3352800" y="5181600"/>
            <a:ext cx="2819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4863" name="Rectangle 2">
            <a:extLst>
              <a:ext uri="{FF2B5EF4-FFF2-40B4-BE49-F238E27FC236}">
                <a16:creationId xmlns:a16="http://schemas.microsoft.com/office/drawing/2014/main" id="{89DEE039-D11D-41D4-9FE6-5EA8897674DD}"/>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64" name="Rectangle 3">
            <a:extLst>
              <a:ext uri="{FF2B5EF4-FFF2-40B4-BE49-F238E27FC236}">
                <a16:creationId xmlns:a16="http://schemas.microsoft.com/office/drawing/2014/main" id="{761061A9-9274-4684-B519-E2C1D9E70498}"/>
              </a:ext>
            </a:extLst>
          </p:cNvPr>
          <p:cNvSpPr>
            <a:spLocks noChangeArrowheads="1"/>
          </p:cNvSpPr>
          <p:nvPr/>
        </p:nvSpPr>
        <p:spPr bwMode="auto">
          <a:xfrm>
            <a:off x="7053263" y="782638"/>
            <a:ext cx="35814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4" name="Straight Arrow Connector 13">
            <a:extLst>
              <a:ext uri="{FF2B5EF4-FFF2-40B4-BE49-F238E27FC236}">
                <a16:creationId xmlns:a16="http://schemas.microsoft.com/office/drawing/2014/main" id="{26985004-A214-4FC4-A672-8C7FE089F6DB}"/>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E055DFF-1147-4ACF-98C5-7C9675AF6942}"/>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a:extLst>
              <a:ext uri="{FF2B5EF4-FFF2-40B4-BE49-F238E27FC236}">
                <a16:creationId xmlns:a16="http://schemas.microsoft.com/office/drawing/2014/main" id="{3DE74266-8D12-4728-A4F1-185AADBE353C}"/>
              </a:ext>
            </a:extLst>
          </p:cNvPr>
          <p:cNvSpPr>
            <a:spLocks noGrp="1"/>
          </p:cNvSpPr>
          <p:nvPr>
            <p:ph type="title" idx="4294967295"/>
          </p:nvPr>
        </p:nvSpPr>
        <p:spPr bwMode="auto">
          <a:xfrm>
            <a:off x="0" y="76200"/>
            <a:ext cx="9144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the</a:t>
            </a:r>
          </a:p>
        </p:txBody>
      </p:sp>
      <p:sp>
        <p:nvSpPr>
          <p:cNvPr id="36867" name="Text Placeholder 6">
            <a:extLst>
              <a:ext uri="{FF2B5EF4-FFF2-40B4-BE49-F238E27FC236}">
                <a16:creationId xmlns:a16="http://schemas.microsoft.com/office/drawing/2014/main" id="{5E9CD68D-EF6C-4BCD-8563-53DB2992A7F3}"/>
              </a:ext>
            </a:extLst>
          </p:cNvPr>
          <p:cNvSpPr>
            <a:spLocks noGrp="1"/>
          </p:cNvSpPr>
          <p:nvPr>
            <p:ph type="body" sz="quarter" idx="4294967295"/>
          </p:nvPr>
        </p:nvSpPr>
        <p:spPr bwMode="auto">
          <a:xfrm>
            <a:off x="0" y="4256088"/>
            <a:ext cx="10666413" cy="2297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endParaRPr lang="en-US" altLang="en-US" sz="2000"/>
          </a:p>
          <a:p>
            <a:pPr>
              <a:buFont typeface="Symbol" panose="05050102010706020507" pitchFamily="18" charset="2"/>
              <a:buNone/>
            </a:pPr>
            <a:r>
              <a:rPr lang="en-US" altLang="en-US" sz="2000"/>
              <a:t>Need of the Self = Continuous Happiness = Feeling in consciousness</a:t>
            </a:r>
          </a:p>
          <a:p>
            <a:pPr>
              <a:buFont typeface="Symbol" panose="05050102010706020507" pitchFamily="18" charset="2"/>
              <a:buNone/>
            </a:pPr>
            <a:r>
              <a:rPr lang="en-US" altLang="en-US" sz="2000"/>
              <a:t>Fulfilled by = Right Understanding and Right Feeling = Activities of consciousness</a:t>
            </a:r>
          </a:p>
          <a:p>
            <a:pPr>
              <a:buFont typeface="Symbol" panose="05050102010706020507" pitchFamily="18" charset="2"/>
              <a:buNone/>
            </a:pPr>
            <a:endParaRPr lang="en-US" altLang="en-US" sz="2000"/>
          </a:p>
          <a:p>
            <a:pPr>
              <a:buFont typeface="Symbol" panose="05050102010706020507" pitchFamily="18" charset="2"/>
              <a:buNone/>
            </a:pPr>
            <a:r>
              <a:rPr lang="en-US" altLang="en-US" sz="2000"/>
              <a:t>(The need of consciousness is fulfilled by activities of consciousness)</a:t>
            </a:r>
          </a:p>
        </p:txBody>
      </p:sp>
      <p:graphicFrame>
        <p:nvGraphicFramePr>
          <p:cNvPr id="3" name="Table 2">
            <a:extLst>
              <a:ext uri="{FF2B5EF4-FFF2-40B4-BE49-F238E27FC236}">
                <a16:creationId xmlns:a16="http://schemas.microsoft.com/office/drawing/2014/main" id="{9FED3D03-B97E-41D6-9897-22EFCA9B3280}"/>
              </a:ext>
            </a:extLst>
          </p:cNvPr>
          <p:cNvGraphicFramePr>
            <a:graphicFrameLocks noGrp="1"/>
          </p:cNvGraphicFramePr>
          <p:nvPr/>
        </p:nvGraphicFramePr>
        <p:xfrm>
          <a:off x="1524000" y="0"/>
          <a:ext cx="9144000" cy="3743326"/>
        </p:xfrm>
        <a:graphic>
          <a:graphicData uri="http://schemas.openxmlformats.org/drawingml/2006/table">
            <a:tbl>
              <a:tblPr/>
              <a:tblGrid>
                <a:gridCol w="1939925">
                  <a:extLst>
                    <a:ext uri="{9D8B030D-6E8A-4147-A177-3AD203B41FA5}">
                      <a16:colId xmlns:a16="http://schemas.microsoft.com/office/drawing/2014/main" val="20000"/>
                    </a:ext>
                  </a:extLst>
                </a:gridCol>
                <a:gridCol w="3551238">
                  <a:extLst>
                    <a:ext uri="{9D8B030D-6E8A-4147-A177-3AD203B41FA5}">
                      <a16:colId xmlns:a16="http://schemas.microsoft.com/office/drawing/2014/main" val="20001"/>
                    </a:ext>
                  </a:extLst>
                </a:gridCol>
                <a:gridCol w="3652837">
                  <a:extLst>
                    <a:ext uri="{9D8B030D-6E8A-4147-A177-3AD203B41FA5}">
                      <a16:colId xmlns:a16="http://schemas.microsoft.com/office/drawing/2014/main" val="20002"/>
                    </a:ext>
                  </a:extLst>
                </a:gridCol>
              </a:tblGrid>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993300"/>
                          </a:solidFill>
                          <a:effectLst/>
                          <a:latin typeface="Arial" pitchFamily="34" charset="0"/>
                          <a:cs typeface="Times New Roman" pitchFamily="18" charset="0"/>
                        </a:rPr>
                        <a:t> </a:t>
                      </a:r>
                      <a:r>
                        <a:rPr kumimoji="0" lang="en-US" sz="2000" b="1" i="0" u="none" strike="noStrike" cap="none" normalizeH="0" baseline="0">
                          <a:ln>
                            <a:noFill/>
                          </a:ln>
                          <a:solidFill>
                            <a:schemeClr val="tx1"/>
                          </a:solidFill>
                          <a:effectLst/>
                          <a:latin typeface="Arial" pitchFamily="34" charset="0"/>
                          <a:cs typeface="Times New Roman" pitchFamily="18" charset="0"/>
                        </a:rPr>
                        <a:t>Human Being</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Ekkuo</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Self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eSa</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Body</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“kjhj</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Need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vko';drk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Happiness (e.g. Respect)</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lq[k ¼tSls </a:t>
                      </a:r>
                      <a:r>
                        <a:rPr kumimoji="0" lang="fr-FR"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lEeku</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Physical Facility (e.g. Food)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lqfo/kk ¼tSls Hkkstu½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1"/>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Time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dky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Continuous</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fujUrj</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Temporary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lkef;d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2"/>
                  </a:ext>
                </a:extLst>
              </a:tr>
              <a:tr h="92233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Qualitative (is Feeling)</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xq.kkRed ¼Hkko gS½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Quantitative (Required in Limited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Ekk=kRed ¼lhfer ek=k esa½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3"/>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Fulfilled By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iwfrZ ds fy,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Right Understanding &amp; Right Feeling </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lgh le&gt;] lgh Hkko</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Physio-chemical Things</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HkkSfrd&amp;jklk;fud oLrq</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EEEB9"/>
                    </a:solidFill>
                  </a:tcPr>
                </a:tc>
                <a:extLst>
                  <a:ext uri="{0D108BD9-81ED-4DB2-BD59-A6C34878D82A}">
                    <a16:rowId xmlns:a16="http://schemas.microsoft.com/office/drawing/2014/main" val="10004"/>
                  </a:ext>
                </a:extLst>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36892" name="Rectangle 8">
            <a:extLst>
              <a:ext uri="{FF2B5EF4-FFF2-40B4-BE49-F238E27FC236}">
                <a16:creationId xmlns:a16="http://schemas.microsoft.com/office/drawing/2014/main" id="{9680B968-BC35-4B26-B872-4662E65559E9}"/>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a:t>
            </a:r>
            <a:r>
              <a:rPr lang="en-US" altLang="en-US" sz="2800">
                <a:solidFill>
                  <a:srgbClr val="FF0000"/>
                </a:solidFill>
                <a:cs typeface="Times New Roman" panose="02020603050405020304" pitchFamily="18" charset="0"/>
              </a:rPr>
              <a:t>-</a:t>
            </a:r>
            <a:r>
              <a:rPr lang="en-US" altLang="en-US" sz="2800">
                <a:solidFill>
                  <a:srgbClr val="FF0000"/>
                </a:solidFill>
                <a:latin typeface="Kruti Dev 010" pitchFamily="2" charset="0"/>
                <a:ea typeface="Batang" panose="02030600000101010101" pitchFamily="18" charset="-127"/>
              </a:rPr>
              <a:t>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78617692-5B41-4EDE-9C16-30E734ADC8B6}"/>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894" name="Rectangle 2">
            <a:extLst>
              <a:ext uri="{FF2B5EF4-FFF2-40B4-BE49-F238E27FC236}">
                <a16:creationId xmlns:a16="http://schemas.microsoft.com/office/drawing/2014/main" id="{E40965AA-BB97-44E7-A583-04B35AB5C637}"/>
              </a:ext>
            </a:extLst>
          </p:cNvPr>
          <p:cNvSpPr>
            <a:spLocks noChangeArrowheads="1"/>
          </p:cNvSpPr>
          <p:nvPr/>
        </p:nvSpPr>
        <p:spPr bwMode="auto">
          <a:xfrm>
            <a:off x="3429000" y="790575"/>
            <a:ext cx="3581400" cy="29559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cs typeface="Arial" panose="020B0604020202020204" pitchFamily="34" charset="0"/>
            </a:endParaRPr>
          </a:p>
        </p:txBody>
      </p:sp>
      <p:cxnSp>
        <p:nvCxnSpPr>
          <p:cNvPr id="12" name="Straight Arrow Connector 11">
            <a:extLst>
              <a:ext uri="{FF2B5EF4-FFF2-40B4-BE49-F238E27FC236}">
                <a16:creationId xmlns:a16="http://schemas.microsoft.com/office/drawing/2014/main" id="{D39E122F-D13D-4C2F-9626-806221E2C9A8}"/>
              </a:ext>
            </a:extLst>
          </p:cNvPr>
          <p:cNvCxnSpPr/>
          <p:nvPr/>
        </p:nvCxnSpPr>
        <p:spPr>
          <a:xfrm flipH="1">
            <a:off x="5029200" y="3733800"/>
            <a:ext cx="1588"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896" name="Rectangle 4">
            <a:extLst>
              <a:ext uri="{FF2B5EF4-FFF2-40B4-BE49-F238E27FC236}">
                <a16:creationId xmlns:a16="http://schemas.microsoft.com/office/drawing/2014/main" id="{7227C244-4DE0-455A-8EB6-477DE872791E}"/>
              </a:ext>
            </a:extLst>
          </p:cNvPr>
          <p:cNvSpPr>
            <a:spLocks noChangeArrowheads="1"/>
          </p:cNvSpPr>
          <p:nvPr/>
        </p:nvSpPr>
        <p:spPr bwMode="auto">
          <a:xfrm>
            <a:off x="4205288" y="3886200"/>
            <a:ext cx="189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cs typeface="Times New Roman" panose="02020603050405020304" pitchFamily="18" charset="0"/>
              </a:rPr>
              <a:t>Consciousness</a:t>
            </a:r>
            <a:endParaRPr lang="en-IN" altLang="en-US">
              <a:solidFill>
                <a:srgbClr val="000000"/>
              </a:solidFill>
              <a:cs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7">
            <a:extLst>
              <a:ext uri="{FF2B5EF4-FFF2-40B4-BE49-F238E27FC236}">
                <a16:creationId xmlns:a16="http://schemas.microsoft.com/office/drawing/2014/main" id="{05421572-EBEB-490F-ADA5-AD4D44132695}"/>
              </a:ext>
            </a:extLst>
          </p:cNvPr>
          <p:cNvSpPr>
            <a:spLocks noGrp="1"/>
          </p:cNvSpPr>
          <p:nvPr>
            <p:ph type="title" idx="4294967295"/>
          </p:nvPr>
        </p:nvSpPr>
        <p:spPr bwMode="auto">
          <a:xfrm>
            <a:off x="0" y="76200"/>
            <a:ext cx="9144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the</a:t>
            </a:r>
          </a:p>
        </p:txBody>
      </p:sp>
      <p:sp>
        <p:nvSpPr>
          <p:cNvPr id="38915" name="Text Placeholder 6">
            <a:extLst>
              <a:ext uri="{FF2B5EF4-FFF2-40B4-BE49-F238E27FC236}">
                <a16:creationId xmlns:a16="http://schemas.microsoft.com/office/drawing/2014/main" id="{582B62E1-7737-4491-8A69-902E7A46983E}"/>
              </a:ext>
            </a:extLst>
          </p:cNvPr>
          <p:cNvSpPr>
            <a:spLocks noGrp="1"/>
          </p:cNvSpPr>
          <p:nvPr>
            <p:ph type="body" sz="quarter" idx="4294967295"/>
          </p:nvPr>
        </p:nvSpPr>
        <p:spPr bwMode="auto">
          <a:xfrm>
            <a:off x="0" y="4256088"/>
            <a:ext cx="9144000" cy="2430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Symbol" panose="05050102010706020507" pitchFamily="18" charset="2"/>
              <a:buNone/>
            </a:pPr>
            <a:endParaRPr lang="en-US" altLang="en-US" sz="1900"/>
          </a:p>
          <a:p>
            <a:pPr>
              <a:lnSpc>
                <a:spcPct val="90000"/>
              </a:lnSpc>
              <a:buFont typeface="Symbol" panose="05050102010706020507" pitchFamily="18" charset="2"/>
              <a:buNone/>
            </a:pPr>
            <a:r>
              <a:rPr lang="en-US" altLang="en-US" sz="1900"/>
              <a:t>Need of the body = Physical facility* = Material in nature</a:t>
            </a:r>
          </a:p>
          <a:p>
            <a:pPr>
              <a:lnSpc>
                <a:spcPct val="90000"/>
              </a:lnSpc>
              <a:buFont typeface="Symbol" panose="05050102010706020507" pitchFamily="18" charset="2"/>
              <a:buNone/>
            </a:pPr>
            <a:r>
              <a:rPr lang="en-US" altLang="en-US" sz="1900"/>
              <a:t>Fulfilled by = Physio-chemical things = also material in nature</a:t>
            </a:r>
          </a:p>
          <a:p>
            <a:pPr>
              <a:lnSpc>
                <a:spcPct val="90000"/>
              </a:lnSpc>
              <a:buFont typeface="Symbol" panose="05050102010706020507" pitchFamily="18" charset="2"/>
              <a:buNone/>
            </a:pPr>
            <a:endParaRPr lang="en-IN" altLang="en-US" sz="1900"/>
          </a:p>
          <a:p>
            <a:pPr>
              <a:lnSpc>
                <a:spcPct val="90000"/>
              </a:lnSpc>
              <a:buFont typeface="Symbol" panose="05050102010706020507" pitchFamily="18" charset="2"/>
              <a:buNone/>
            </a:pPr>
            <a:r>
              <a:rPr lang="en-IN" altLang="en-US" sz="1900"/>
              <a:t>(The need of material is fulfilled by material)</a:t>
            </a:r>
          </a:p>
          <a:p>
            <a:pPr>
              <a:lnSpc>
                <a:spcPct val="90000"/>
              </a:lnSpc>
              <a:buFont typeface="Symbol" panose="05050102010706020507" pitchFamily="18" charset="2"/>
              <a:buNone/>
            </a:pPr>
            <a:endParaRPr lang="en-IN" altLang="en-US" sz="1900"/>
          </a:p>
          <a:p>
            <a:pPr>
              <a:lnSpc>
                <a:spcPct val="90000"/>
              </a:lnSpc>
              <a:buFont typeface="Symbol" panose="05050102010706020507" pitchFamily="18" charset="2"/>
              <a:buNone/>
            </a:pPr>
            <a:r>
              <a:rPr lang="en-IN" altLang="en-US" sz="1900"/>
              <a:t>*physical facility is required for nurturing, protection and right utilization of the body</a:t>
            </a:r>
          </a:p>
        </p:txBody>
      </p:sp>
      <p:graphicFrame>
        <p:nvGraphicFramePr>
          <p:cNvPr id="3" name="Table 2">
            <a:extLst>
              <a:ext uri="{FF2B5EF4-FFF2-40B4-BE49-F238E27FC236}">
                <a16:creationId xmlns:a16="http://schemas.microsoft.com/office/drawing/2014/main" id="{B0A11044-58F8-4984-9F53-585E6AAE6706}"/>
              </a:ext>
            </a:extLst>
          </p:cNvPr>
          <p:cNvGraphicFramePr>
            <a:graphicFrameLocks noGrp="1"/>
          </p:cNvGraphicFramePr>
          <p:nvPr/>
        </p:nvGraphicFramePr>
        <p:xfrm>
          <a:off x="1524000" y="0"/>
          <a:ext cx="9144000" cy="3743326"/>
        </p:xfrm>
        <a:graphic>
          <a:graphicData uri="http://schemas.openxmlformats.org/drawingml/2006/table">
            <a:tbl>
              <a:tblPr/>
              <a:tblGrid>
                <a:gridCol w="1939925">
                  <a:extLst>
                    <a:ext uri="{9D8B030D-6E8A-4147-A177-3AD203B41FA5}">
                      <a16:colId xmlns:a16="http://schemas.microsoft.com/office/drawing/2014/main" val="20000"/>
                    </a:ext>
                  </a:extLst>
                </a:gridCol>
                <a:gridCol w="3551238">
                  <a:extLst>
                    <a:ext uri="{9D8B030D-6E8A-4147-A177-3AD203B41FA5}">
                      <a16:colId xmlns:a16="http://schemas.microsoft.com/office/drawing/2014/main" val="20001"/>
                    </a:ext>
                  </a:extLst>
                </a:gridCol>
                <a:gridCol w="3652837">
                  <a:extLst>
                    <a:ext uri="{9D8B030D-6E8A-4147-A177-3AD203B41FA5}">
                      <a16:colId xmlns:a16="http://schemas.microsoft.com/office/drawing/2014/main" val="20002"/>
                    </a:ext>
                  </a:extLst>
                </a:gridCol>
              </a:tblGrid>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993300"/>
                          </a:solidFill>
                          <a:effectLst/>
                          <a:latin typeface="Arial" pitchFamily="34" charset="0"/>
                          <a:cs typeface="Times New Roman" pitchFamily="18" charset="0"/>
                        </a:rPr>
                        <a:t> </a:t>
                      </a:r>
                      <a:r>
                        <a:rPr kumimoji="0" lang="en-US" sz="2000" b="1" i="0" u="none" strike="noStrike" cap="none" normalizeH="0" baseline="0">
                          <a:ln>
                            <a:noFill/>
                          </a:ln>
                          <a:solidFill>
                            <a:schemeClr val="tx1"/>
                          </a:solidFill>
                          <a:effectLst/>
                          <a:latin typeface="Arial" pitchFamily="34" charset="0"/>
                          <a:cs typeface="Times New Roman" pitchFamily="18" charset="0"/>
                        </a:rPr>
                        <a:t>Human Being</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Ekkuo</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Self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eSa</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Body</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“kjhj</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Need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vko';drk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Happiness (e.g. Respect)</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lq[k ¼tSls </a:t>
                      </a:r>
                      <a:r>
                        <a:rPr kumimoji="0" lang="fr-FR"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lEeku</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Physical Facility (e.g. Food)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lqfo/kk ¼tSls Hkkstu½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1"/>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Time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dky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Continuous</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fujUrj</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Temporary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lkef;d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2"/>
                  </a:ext>
                </a:extLst>
              </a:tr>
              <a:tr h="92233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Qualitative (is Feeling)</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xq.kkRed ¼Hkko gS½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Quantitative (Required in Limited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Ekk=kRed ¼lhfer ek=k esa½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3"/>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Fulfilled By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iwfrZ ds fy,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Right Understanding &amp; Right Feeling </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lgh le&gt;] lgh Hkko</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Physio-chemical Things</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HkkSfrd&amp;jklk;fud oLrq</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EEEB9"/>
                    </a:solidFill>
                  </a:tcPr>
                </a:tc>
                <a:extLst>
                  <a:ext uri="{0D108BD9-81ED-4DB2-BD59-A6C34878D82A}">
                    <a16:rowId xmlns:a16="http://schemas.microsoft.com/office/drawing/2014/main" val="10004"/>
                  </a:ext>
                </a:extLst>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38940" name="Rectangle 8">
            <a:extLst>
              <a:ext uri="{FF2B5EF4-FFF2-40B4-BE49-F238E27FC236}">
                <a16:creationId xmlns:a16="http://schemas.microsoft.com/office/drawing/2014/main" id="{C980E425-4607-4D80-8AE9-E3F8CB6CE4B5}"/>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a:t>
            </a:r>
            <a:r>
              <a:rPr lang="en-US" altLang="en-US" sz="2800">
                <a:solidFill>
                  <a:srgbClr val="FF0000"/>
                </a:solidFill>
                <a:cs typeface="Times New Roman" panose="02020603050405020304" pitchFamily="18" charset="0"/>
              </a:rPr>
              <a:t>-</a:t>
            </a:r>
            <a:r>
              <a:rPr lang="en-US" altLang="en-US" sz="2800">
                <a:solidFill>
                  <a:srgbClr val="FF0000"/>
                </a:solidFill>
                <a:latin typeface="Kruti Dev 010" pitchFamily="2" charset="0"/>
                <a:ea typeface="Batang" panose="02030600000101010101" pitchFamily="18" charset="-127"/>
              </a:rPr>
              <a:t>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B2215516-B1B8-4ED0-B97E-FA185D38D195}"/>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942" name="Rectangle 3">
            <a:extLst>
              <a:ext uri="{FF2B5EF4-FFF2-40B4-BE49-F238E27FC236}">
                <a16:creationId xmlns:a16="http://schemas.microsoft.com/office/drawing/2014/main" id="{725AEBD2-F74A-40FF-B534-54EE55289294}"/>
              </a:ext>
            </a:extLst>
          </p:cNvPr>
          <p:cNvSpPr>
            <a:spLocks noChangeArrowheads="1"/>
          </p:cNvSpPr>
          <p:nvPr/>
        </p:nvSpPr>
        <p:spPr bwMode="auto">
          <a:xfrm>
            <a:off x="7053263" y="782638"/>
            <a:ext cx="3614737" cy="29606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cs typeface="Arial" panose="020B0604020202020204" pitchFamily="34" charset="0"/>
            </a:endParaRPr>
          </a:p>
        </p:txBody>
      </p:sp>
      <p:cxnSp>
        <p:nvCxnSpPr>
          <p:cNvPr id="10" name="Straight Arrow Connector 9">
            <a:extLst>
              <a:ext uri="{FF2B5EF4-FFF2-40B4-BE49-F238E27FC236}">
                <a16:creationId xmlns:a16="http://schemas.microsoft.com/office/drawing/2014/main" id="{8C676B31-C9D1-4F51-8E21-B25CEBC21F7E}"/>
              </a:ext>
            </a:extLst>
          </p:cNvPr>
          <p:cNvCxnSpPr/>
          <p:nvPr/>
        </p:nvCxnSpPr>
        <p:spPr>
          <a:xfrm flipH="1">
            <a:off x="8534400" y="3735388"/>
            <a:ext cx="3175" cy="22860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8944" name="Rectangle 13">
            <a:extLst>
              <a:ext uri="{FF2B5EF4-FFF2-40B4-BE49-F238E27FC236}">
                <a16:creationId xmlns:a16="http://schemas.microsoft.com/office/drawing/2014/main" id="{64C22AB6-4FBE-416B-9F90-450BED2469E0}"/>
              </a:ext>
            </a:extLst>
          </p:cNvPr>
          <p:cNvSpPr>
            <a:spLocks noChangeArrowheads="1"/>
          </p:cNvSpPr>
          <p:nvPr/>
        </p:nvSpPr>
        <p:spPr bwMode="auto">
          <a:xfrm>
            <a:off x="8015288" y="38862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cs typeface="Times New Roman" panose="02020603050405020304" pitchFamily="18" charset="0"/>
              </a:rPr>
              <a:t>Material</a:t>
            </a:r>
            <a:endParaRPr lang="en-IN" altLang="en-US">
              <a:solidFill>
                <a:srgbClr val="000000"/>
              </a:solidFill>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CB5DCCC-2865-45DA-9E80-9AC037FEBFF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0243" name="Text Placeholder 2">
            <a:extLst>
              <a:ext uri="{FF2B5EF4-FFF2-40B4-BE49-F238E27FC236}">
                <a16:creationId xmlns:a16="http://schemas.microsoft.com/office/drawing/2014/main" id="{C5D5FE55-89E2-4885-8415-21039B80DFD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0244" name="Picture 3">
            <a:extLst>
              <a:ext uri="{FF2B5EF4-FFF2-40B4-BE49-F238E27FC236}">
                <a16:creationId xmlns:a16="http://schemas.microsoft.com/office/drawing/2014/main" id="{375979F3-2ABB-428F-9130-7FACE9C9B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6">
            <a:extLst>
              <a:ext uri="{FF2B5EF4-FFF2-40B4-BE49-F238E27FC236}">
                <a16:creationId xmlns:a16="http://schemas.microsoft.com/office/drawing/2014/main" id="{F97C179E-D0EF-40DB-AA15-919105DBA13E}"/>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Evaluation of Current Situation – Gross Misunderstanding</a:t>
            </a:r>
            <a:endParaRPr lang="en-GB" altLang="en-US"/>
          </a:p>
        </p:txBody>
      </p:sp>
      <p:sp>
        <p:nvSpPr>
          <p:cNvPr id="40963" name="Text Placeholder 14">
            <a:extLst>
              <a:ext uri="{FF2B5EF4-FFF2-40B4-BE49-F238E27FC236}">
                <a16:creationId xmlns:a16="http://schemas.microsoft.com/office/drawing/2014/main" id="{F836A5CE-AB9A-4F76-9A3E-EC25179E8C36}"/>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p:txBody>
      </p:sp>
      <p:graphicFrame>
        <p:nvGraphicFramePr>
          <p:cNvPr id="5" name="Table 4">
            <a:extLst>
              <a:ext uri="{FF2B5EF4-FFF2-40B4-BE49-F238E27FC236}">
                <a16:creationId xmlns:a16="http://schemas.microsoft.com/office/drawing/2014/main" id="{A4D9C918-17A5-4593-9033-E97C931BF1E1}"/>
              </a:ext>
            </a:extLst>
          </p:cNvPr>
          <p:cNvGraphicFramePr>
            <a:graphicFrameLocks noGrp="1"/>
          </p:cNvGraphicFramePr>
          <p:nvPr/>
        </p:nvGraphicFramePr>
        <p:xfrm>
          <a:off x="1524000" y="552450"/>
          <a:ext cx="9144000" cy="2409825"/>
        </p:xfrm>
        <a:graphic>
          <a:graphicData uri="http://schemas.openxmlformats.org/drawingml/2006/table">
            <a:tbl>
              <a:tblPr/>
              <a:tblGrid>
                <a:gridCol w="23368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701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itchFamily="34" charset="0"/>
                        </a:rPr>
                        <a:t>Human Being</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Kruti Dev 010" pitchFamily="2" charset="0"/>
                        </a:rPr>
                        <a:t>Ekkuo</a:t>
                      </a:r>
                      <a:endParaRPr kumimoji="0" lang="en-GB" sz="2000" b="1" i="0" u="none" strike="noStrike" cap="none" normalizeH="0" baseline="0">
                        <a:ln>
                          <a:noFill/>
                        </a:ln>
                        <a:solidFill>
                          <a:schemeClr val="tx1"/>
                        </a:solidFill>
                        <a:effectLst/>
                        <a:latin typeface="Kruti Dev 010" pitchFamily="2"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F6D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Calibri" pitchFamily="34" charset="0"/>
                        </a:rPr>
                        <a:t>Self (I)</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Kruti Dev 010" pitchFamily="2" charset="0"/>
                        </a:rPr>
                        <a:t>eSa</a:t>
                      </a:r>
                      <a:endParaRPr kumimoji="0" lang="en-GB" sz="2000" b="1" i="0" u="none" strike="noStrike" cap="none" normalizeH="0" baseline="0">
                        <a:ln>
                          <a:noFill/>
                        </a:ln>
                        <a:solidFill>
                          <a:schemeClr val="bg1"/>
                        </a:solidFill>
                        <a:effectLst/>
                        <a:latin typeface="Kruti Dev 010" pitchFamily="2"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a:ln>
                            <a:noFill/>
                          </a:ln>
                          <a:solidFill>
                            <a:schemeClr val="tx1"/>
                          </a:solidFill>
                          <a:effectLst/>
                          <a:latin typeface="Calibri" pitchFamily="34" charset="0"/>
                        </a:rPr>
                        <a:t>=</a:t>
                      </a:r>
                      <a:endParaRPr kumimoji="0" lang="en-GB" sz="4000" b="1" i="0" u="none" strike="noStrike" cap="none" normalizeH="0" baseline="0">
                        <a:ln>
                          <a:noFill/>
                        </a:ln>
                        <a:solidFill>
                          <a:schemeClr val="tx1"/>
                        </a:solidFill>
                        <a:effectLst/>
                        <a:latin typeface="Calibri"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alibri" pitchFamily="34" charset="0"/>
                        </a:rPr>
                        <a:t>Body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Kruti Dev 010" pitchFamily="2" charset="0"/>
                        </a:rPr>
                        <a:t>“kjhj</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0"/>
                  </a:ext>
                </a:extLst>
              </a:tr>
              <a:tr h="1006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Need</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Kruti Dev 042" pitchFamily="2" charset="0"/>
                        </a:rPr>
                        <a:t>vko’;drk</a:t>
                      </a:r>
                      <a:endParaRPr kumimoji="0" lang="en-GB" sz="2000" b="0" i="0" u="none" strike="noStrike" cap="none" normalizeH="0" baseline="0">
                        <a:ln>
                          <a:noFill/>
                        </a:ln>
                        <a:solidFill>
                          <a:schemeClr val="tx1"/>
                        </a:solidFill>
                        <a:effectLst/>
                        <a:latin typeface="Calibri"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6D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alibri" pitchFamily="34" charset="0"/>
                        </a:rPr>
                        <a:t>Respect</a:t>
                      </a:r>
                    </a:p>
                    <a:p>
                      <a:pPr marL="0" marR="0" lvl="0" indent="0" algn="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chemeClr val="bg1"/>
                          </a:solidFill>
                          <a:effectLst/>
                          <a:latin typeface="Kruti Dev 010" pitchFamily="2" charset="0"/>
                        </a:rPr>
                        <a:t>lEeku</a:t>
                      </a:r>
                      <a:endParaRPr kumimoji="0" lang="en-GB" sz="2000" b="0" i="0" u="none" strike="noStrike" cap="none" normalizeH="0" baseline="0">
                        <a:ln>
                          <a:noFill/>
                        </a:ln>
                        <a:solidFill>
                          <a:schemeClr val="bg1"/>
                        </a:solidFill>
                        <a:effectLst/>
                        <a:latin typeface="Calibri"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a:ln>
                            <a:noFill/>
                          </a:ln>
                          <a:solidFill>
                            <a:schemeClr val="tx1"/>
                          </a:solidFill>
                          <a:effectLst/>
                          <a:latin typeface="Calibri" pitchFamily="34" charset="0"/>
                        </a:rPr>
                        <a:t>=</a:t>
                      </a:r>
                      <a:endParaRPr kumimoji="0" lang="en-GB" sz="4000" b="1" i="0" u="none" strike="noStrike" cap="none" normalizeH="0" baseline="0">
                        <a:ln>
                          <a:noFill/>
                        </a:ln>
                        <a:solidFill>
                          <a:schemeClr val="tx1"/>
                        </a:solidFill>
                        <a:effectLst/>
                        <a:latin typeface="Calibri"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Physical Facility (Eg. Food, Clothes)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Kruti Dev 010" pitchFamily="2" charset="0"/>
                        </a:rPr>
                        <a:t>lqfo/kk </a:t>
                      </a:r>
                      <a:r>
                        <a:rPr kumimoji="0" lang="en-US" sz="2000" b="0" i="0" u="none" strike="noStrike" cap="none" normalizeH="0" baseline="0">
                          <a:ln>
                            <a:noFill/>
                          </a:ln>
                          <a:solidFill>
                            <a:srgbClr val="000000"/>
                          </a:solidFill>
                          <a:effectLst/>
                          <a:latin typeface="Arial" pitchFamily="34" charset="0"/>
                          <a:cs typeface="Arial" pitchFamily="34" charset="0"/>
                        </a:rPr>
                        <a:t>(</a:t>
                      </a:r>
                      <a:r>
                        <a:rPr kumimoji="0" lang="en-US" sz="2000" b="0" i="0" u="none" strike="noStrike" cap="none" normalizeH="0" baseline="0">
                          <a:ln>
                            <a:noFill/>
                          </a:ln>
                          <a:solidFill>
                            <a:schemeClr val="tx1"/>
                          </a:solidFill>
                          <a:effectLst/>
                          <a:latin typeface="Kruti Dev 010" pitchFamily="2" charset="0"/>
                        </a:rPr>
                        <a:t>tSls&amp;Hkkstu] diM+k</a:t>
                      </a:r>
                      <a:r>
                        <a:rPr kumimoji="0" lang="en-US" sz="2000" b="0" i="0" u="none" strike="noStrike" cap="none" normalizeH="0" baseline="0">
                          <a:ln>
                            <a:noFill/>
                          </a:ln>
                          <a:solidFill>
                            <a:schemeClr val="tx1"/>
                          </a:solidFill>
                          <a:effectLst/>
                          <a:latin typeface="Arial" pitchFamily="34" charset="0"/>
                          <a:cs typeface="Arial" pitchFamily="34" charset="0"/>
                        </a:rPr>
                        <a: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1"/>
                  </a:ext>
                </a:extLst>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1" u="none" strike="noStrike" cap="none" normalizeH="0" baseline="0">
                        <a:ln>
                          <a:noFill/>
                        </a:ln>
                        <a:solidFill>
                          <a:schemeClr val="tx1"/>
                        </a:solidFill>
                        <a:effectLst/>
                        <a:latin typeface="Calibri"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6D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alibri" pitchFamily="34" charset="0"/>
                        </a:rPr>
                        <a:t>Continuous</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Kruti Dev 010" pitchFamily="2" charset="0"/>
                        </a:rPr>
                        <a:t>fujUrj</a:t>
                      </a:r>
                      <a:endParaRPr kumimoji="0" lang="en-GB" sz="2000" b="0" i="1" u="none" strike="noStrike" cap="none" normalizeH="0" baseline="0">
                        <a:ln>
                          <a:noFill/>
                        </a:ln>
                        <a:solidFill>
                          <a:schemeClr val="bg1"/>
                        </a:solidFill>
                        <a:effectLst/>
                        <a:latin typeface="Kruti Dev 010" pitchFamily="2"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a:ln>
                            <a:noFill/>
                          </a:ln>
                          <a:solidFill>
                            <a:schemeClr val="tx1"/>
                          </a:solidFill>
                          <a:effectLst/>
                          <a:latin typeface="Calibri" pitchFamily="34" charset="0"/>
                        </a:rPr>
                        <a:t>=</a:t>
                      </a:r>
                      <a:endParaRPr kumimoji="0" lang="en-GB" sz="4000" b="1" i="0" u="none" strike="noStrike" cap="none" normalizeH="0" baseline="0">
                        <a:ln>
                          <a:noFill/>
                        </a:ln>
                        <a:solidFill>
                          <a:schemeClr val="tx1"/>
                        </a:solidFill>
                        <a:effectLst/>
                        <a:latin typeface="Calibri"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Kruti Dev 010" pitchFamily="2" charset="0"/>
                        </a:rPr>
                        <a:t>vlhfer</a:t>
                      </a:r>
                      <a:endParaRPr kumimoji="0" lang="en-GB" sz="2000" b="0" i="1" u="none" strike="noStrike" cap="none" normalizeH="0" baseline="0">
                        <a:ln>
                          <a:noFill/>
                        </a:ln>
                        <a:solidFill>
                          <a:schemeClr val="tx1"/>
                        </a:solidFill>
                        <a:effectLst/>
                        <a:latin typeface="Calibri"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2"/>
                  </a:ext>
                </a:extLst>
              </a:tr>
            </a:tbl>
          </a:graphicData>
        </a:graphic>
      </p:graphicFrame>
      <p:sp>
        <p:nvSpPr>
          <p:cNvPr id="8" name="Multiply 7">
            <a:extLst>
              <a:ext uri="{FF2B5EF4-FFF2-40B4-BE49-F238E27FC236}">
                <a16:creationId xmlns:a16="http://schemas.microsoft.com/office/drawing/2014/main" id="{8E3E6977-7A7B-4EE3-A9DC-83405A2BEEB0}"/>
              </a:ext>
            </a:extLst>
          </p:cNvPr>
          <p:cNvSpPr/>
          <p:nvPr/>
        </p:nvSpPr>
        <p:spPr>
          <a:xfrm>
            <a:off x="10058400" y="22860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 name="Multiply 8">
            <a:extLst>
              <a:ext uri="{FF2B5EF4-FFF2-40B4-BE49-F238E27FC236}">
                <a16:creationId xmlns:a16="http://schemas.microsoft.com/office/drawing/2014/main" id="{E372FB42-EA32-423E-826B-D2EDD30E63AA}"/>
              </a:ext>
            </a:extLst>
          </p:cNvPr>
          <p:cNvSpPr/>
          <p:nvPr/>
        </p:nvSpPr>
        <p:spPr>
          <a:xfrm>
            <a:off x="10058400" y="533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 name="Multiply 9">
            <a:extLst>
              <a:ext uri="{FF2B5EF4-FFF2-40B4-BE49-F238E27FC236}">
                <a16:creationId xmlns:a16="http://schemas.microsoft.com/office/drawing/2014/main" id="{E00980BF-1467-47C3-9427-F37FEF2C38FD}"/>
              </a:ext>
            </a:extLst>
          </p:cNvPr>
          <p:cNvSpPr/>
          <p:nvPr/>
        </p:nvSpPr>
        <p:spPr>
          <a:xfrm>
            <a:off x="10058400" y="16002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2" name="Group 14">
            <a:extLst>
              <a:ext uri="{FF2B5EF4-FFF2-40B4-BE49-F238E27FC236}">
                <a16:creationId xmlns:a16="http://schemas.microsoft.com/office/drawing/2014/main" id="{8C077F2E-4828-4E4D-BFB4-311D4D49CC65}"/>
              </a:ext>
            </a:extLst>
          </p:cNvPr>
          <p:cNvGrpSpPr>
            <a:grpSpLocks/>
          </p:cNvGrpSpPr>
          <p:nvPr/>
        </p:nvGrpSpPr>
        <p:grpSpPr bwMode="auto">
          <a:xfrm>
            <a:off x="7391400" y="3067050"/>
            <a:ext cx="3276600" cy="1685925"/>
            <a:chOff x="5867400" y="3067050"/>
            <a:chExt cx="3276600" cy="1685230"/>
          </a:xfrm>
        </p:grpSpPr>
        <p:sp>
          <p:nvSpPr>
            <p:cNvPr id="6" name="Down Arrow 5">
              <a:extLst>
                <a:ext uri="{FF2B5EF4-FFF2-40B4-BE49-F238E27FC236}">
                  <a16:creationId xmlns:a16="http://schemas.microsoft.com/office/drawing/2014/main" id="{99603CA6-8576-40D8-8D73-28D537D143F7}"/>
                </a:ext>
              </a:extLst>
            </p:cNvPr>
            <p:cNvSpPr/>
            <p:nvPr/>
          </p:nvSpPr>
          <p:spPr>
            <a:xfrm>
              <a:off x="6324600" y="3067050"/>
              <a:ext cx="381000" cy="4570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40999" name="TextBox 6">
              <a:extLst>
                <a:ext uri="{FF2B5EF4-FFF2-40B4-BE49-F238E27FC236}">
                  <a16:creationId xmlns:a16="http://schemas.microsoft.com/office/drawing/2014/main" id="{0E20436A-F54C-436F-980F-DCF14FEEF287}"/>
                </a:ext>
              </a:extLst>
            </p:cNvPr>
            <p:cNvSpPr txBox="1">
              <a:spLocks noChangeArrowheads="1"/>
            </p:cNvSpPr>
            <p:nvPr/>
          </p:nvSpPr>
          <p:spPr bwMode="auto">
            <a:xfrm>
              <a:off x="5867400" y="3675062"/>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cs typeface="Arial" panose="020B0604020202020204" pitchFamily="34" charset="0"/>
                </a:rPr>
                <a:t>Accumulation of Physical Facility – Unlimited!</a:t>
              </a:r>
            </a:p>
            <a:p>
              <a:pPr eaLnBrk="1" hangingPunct="1"/>
              <a:r>
                <a:rPr lang="en-US" altLang="en-US" sz="2800">
                  <a:solidFill>
                    <a:srgbClr val="000000"/>
                  </a:solidFill>
                  <a:latin typeface="Kruti Dev 010" pitchFamily="2" charset="0"/>
                  <a:cs typeface="Arial" panose="020B0604020202020204" pitchFamily="34" charset="0"/>
                </a:rPr>
                <a:t>Lqfo/kk laxzg &amp; vlhfer!</a:t>
              </a:r>
            </a:p>
          </p:txBody>
        </p:sp>
        <p:sp>
          <p:nvSpPr>
            <p:cNvPr id="11" name="Multiply 10">
              <a:extLst>
                <a:ext uri="{FF2B5EF4-FFF2-40B4-BE49-F238E27FC236}">
                  <a16:creationId xmlns:a16="http://schemas.microsoft.com/office/drawing/2014/main" id="{B9526E8A-5399-4AEA-B488-750C3902F09B}"/>
                </a:ext>
              </a:extLst>
            </p:cNvPr>
            <p:cNvSpPr/>
            <p:nvPr/>
          </p:nvSpPr>
          <p:spPr>
            <a:xfrm>
              <a:off x="8534400" y="3657357"/>
              <a:ext cx="609600" cy="7616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3" name="Group 15">
            <a:extLst>
              <a:ext uri="{FF2B5EF4-FFF2-40B4-BE49-F238E27FC236}">
                <a16:creationId xmlns:a16="http://schemas.microsoft.com/office/drawing/2014/main" id="{72F2C44F-037D-40A9-A089-9363E995F49A}"/>
              </a:ext>
            </a:extLst>
          </p:cNvPr>
          <p:cNvGrpSpPr>
            <a:grpSpLocks/>
          </p:cNvGrpSpPr>
          <p:nvPr/>
        </p:nvGrpSpPr>
        <p:grpSpPr bwMode="auto">
          <a:xfrm>
            <a:off x="7391400" y="4876800"/>
            <a:ext cx="3276600" cy="1350963"/>
            <a:chOff x="5867400" y="4876800"/>
            <a:chExt cx="3276600" cy="1351081"/>
          </a:xfrm>
        </p:grpSpPr>
        <p:sp>
          <p:nvSpPr>
            <p:cNvPr id="12" name="Down Arrow 11">
              <a:extLst>
                <a:ext uri="{FF2B5EF4-FFF2-40B4-BE49-F238E27FC236}">
                  <a16:creationId xmlns:a16="http://schemas.microsoft.com/office/drawing/2014/main" id="{254EDC81-5763-4804-9D65-D5F690061974}"/>
                </a:ext>
              </a:extLst>
            </p:cNvPr>
            <p:cNvSpPr/>
            <p:nvPr/>
          </p:nvSpPr>
          <p:spPr>
            <a:xfrm>
              <a:off x="6324600" y="4876800"/>
              <a:ext cx="381000" cy="45724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40996" name="TextBox 6">
              <a:extLst>
                <a:ext uri="{FF2B5EF4-FFF2-40B4-BE49-F238E27FC236}">
                  <a16:creationId xmlns:a16="http://schemas.microsoft.com/office/drawing/2014/main" id="{8E1C9CC1-B62C-420A-AC7C-02CF5F67C842}"/>
                </a:ext>
              </a:extLst>
            </p:cNvPr>
            <p:cNvSpPr txBox="1">
              <a:spLocks noChangeArrowheads="1"/>
            </p:cNvSpPr>
            <p:nvPr/>
          </p:nvSpPr>
          <p:spPr bwMode="auto">
            <a:xfrm>
              <a:off x="5867400" y="5427662"/>
              <a:ext cx="3276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1E00AA"/>
                  </a:solidFill>
                  <a:cs typeface="Arial" panose="020B0604020202020204" pitchFamily="34" charset="0"/>
                </a:rPr>
                <a:t>Deprivation</a:t>
              </a:r>
            </a:p>
            <a:p>
              <a:pPr eaLnBrk="1" hangingPunct="1"/>
              <a:r>
                <a:rPr lang="en-GB" altLang="en-US" sz="2800" b="1">
                  <a:solidFill>
                    <a:srgbClr val="1E00AA"/>
                  </a:solidFill>
                  <a:latin typeface="Kruti Dev 010" pitchFamily="2" charset="0"/>
                  <a:cs typeface="Arial" panose="020B0604020202020204" pitchFamily="34" charset="0"/>
                </a:rPr>
                <a:t>nfjnzrk</a:t>
              </a:r>
              <a:endParaRPr lang="en-US" altLang="en-US" sz="2800">
                <a:solidFill>
                  <a:srgbClr val="000000"/>
                </a:solidFill>
                <a:latin typeface="Kruti Dev 010" pitchFamily="2" charset="0"/>
                <a:cs typeface="Arial" panose="020B0604020202020204" pitchFamily="34" charset="0"/>
              </a:endParaRPr>
            </a:p>
          </p:txBody>
        </p:sp>
        <p:sp>
          <p:nvSpPr>
            <p:cNvPr id="14" name="Multiply 13">
              <a:extLst>
                <a:ext uri="{FF2B5EF4-FFF2-40B4-BE49-F238E27FC236}">
                  <a16:creationId xmlns:a16="http://schemas.microsoft.com/office/drawing/2014/main" id="{7C0AFE67-1CAE-47B6-BE9C-8D4932FE6FC8}"/>
                </a:ext>
              </a:extLst>
            </p:cNvPr>
            <p:cNvSpPr/>
            <p:nvPr/>
          </p:nvSpPr>
          <p:spPr>
            <a:xfrm>
              <a:off x="8534400" y="5334040"/>
              <a:ext cx="609600" cy="7620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aphicFrame>
        <p:nvGraphicFramePr>
          <p:cNvPr id="16" name="Diagram 15">
            <a:extLst>
              <a:ext uri="{FF2B5EF4-FFF2-40B4-BE49-F238E27FC236}">
                <a16:creationId xmlns:a16="http://schemas.microsoft.com/office/drawing/2014/main" id="{AAA1C435-B0AB-4867-92FE-1284DB9A58E2}"/>
              </a:ext>
            </a:extLst>
          </p:cNvPr>
          <p:cNvGraphicFramePr/>
          <p:nvPr/>
        </p:nvGraphicFramePr>
        <p:xfrm>
          <a:off x="1371605" y="2960689"/>
          <a:ext cx="5714993"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AB2A8FFE-735A-49CE-8F79-1CB085070A15}"/>
              </a:ext>
            </a:extLst>
          </p:cNvPr>
          <p:cNvSpPr>
            <a:spLocks noChangeArrowheads="1"/>
          </p:cNvSpPr>
          <p:nvPr/>
        </p:nvSpPr>
        <p:spPr bwMode="auto">
          <a:xfrm>
            <a:off x="1579563" y="5464175"/>
            <a:ext cx="193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FF0000"/>
                </a:solidFill>
                <a:cs typeface="Arial" panose="020B0604020202020204" pitchFamily="34" charset="0"/>
              </a:rPr>
              <a:t>Check if you </a:t>
            </a:r>
          </a:p>
          <a:p>
            <a:r>
              <a:rPr lang="en-US" altLang="en-US" sz="2000" b="1">
                <a:solidFill>
                  <a:srgbClr val="FF0000"/>
                </a:solidFill>
                <a:cs typeface="Arial" panose="020B0604020202020204" pitchFamily="34" charset="0"/>
              </a:rPr>
              <a:t>are caught up </a:t>
            </a:r>
          </a:p>
          <a:p>
            <a:r>
              <a:rPr lang="en-US" altLang="en-US" sz="2000" b="1">
                <a:solidFill>
                  <a:srgbClr val="FF0000"/>
                </a:solidFill>
                <a:cs typeface="Arial" panose="020B0604020202020204" pitchFamily="34" charset="0"/>
              </a:rPr>
              <a:t>this loop</a:t>
            </a:r>
          </a:p>
        </p:txBody>
      </p:sp>
      <p:sp>
        <p:nvSpPr>
          <p:cNvPr id="7" name="Rectangle 6">
            <a:extLst>
              <a:ext uri="{FF2B5EF4-FFF2-40B4-BE49-F238E27FC236}">
                <a16:creationId xmlns:a16="http://schemas.microsoft.com/office/drawing/2014/main" id="{06FC2C27-545F-494B-89FC-43EC0D34AC40}"/>
              </a:ext>
            </a:extLst>
          </p:cNvPr>
          <p:cNvSpPr>
            <a:spLocks noChangeArrowheads="1"/>
          </p:cNvSpPr>
          <p:nvPr/>
        </p:nvSpPr>
        <p:spPr bwMode="auto">
          <a:xfrm>
            <a:off x="3860800" y="4259263"/>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Arial" panose="020B0604020202020204" pitchFamily="34" charset="0"/>
              </a:rPr>
              <a:t> Loop</a:t>
            </a:r>
            <a:endParaRPr lang="en-US" altLang="en-US">
              <a:solidFill>
                <a:srgbClr val="000000"/>
              </a:solidFill>
              <a:cs typeface="Arial" panose="020B0604020202020204" pitchFamily="34" charset="0"/>
            </a:endParaRPr>
          </a:p>
        </p:txBody>
      </p:sp>
      <p:pic>
        <p:nvPicPr>
          <p:cNvPr id="21" name="Picture 20">
            <a:extLst>
              <a:ext uri="{FF2B5EF4-FFF2-40B4-BE49-F238E27FC236}">
                <a16:creationId xmlns:a16="http://schemas.microsoft.com/office/drawing/2014/main" id="{EB4F67A6-AE49-4FE7-AA5E-E4C9690B87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7490" y="5181600"/>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68B7838-75CE-476E-A3B9-226B04A5740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Sum Up</a:t>
            </a:r>
          </a:p>
        </p:txBody>
      </p:sp>
      <p:sp>
        <p:nvSpPr>
          <p:cNvPr id="4099" name="Text Placeholder 2">
            <a:extLst>
              <a:ext uri="{FF2B5EF4-FFF2-40B4-BE49-F238E27FC236}">
                <a16:creationId xmlns:a16="http://schemas.microsoft.com/office/drawing/2014/main" id="{1369765C-935A-49BE-ADB0-144D64FB7F8B}"/>
              </a:ext>
            </a:extLst>
          </p:cNvPr>
          <p:cNvSpPr>
            <a:spLocks noGrp="1"/>
          </p:cNvSpPr>
          <p:nvPr>
            <p:ph type="body" sz="quarter" idx="13"/>
          </p:nvPr>
        </p:nvSpPr>
        <p:spPr bwMode="auto">
          <a:xfrm>
            <a:off x="0" y="609600"/>
            <a:ext cx="12192000" cy="623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57200" indent="-457200">
              <a:spcAft>
                <a:spcPct val="10000"/>
              </a:spcAft>
              <a:buFont typeface="Symbol" pitchFamily="18" charset="2"/>
              <a:buNone/>
            </a:pPr>
            <a:r>
              <a:rPr lang="en-GB" altLang="en-US" sz="2000" dirty="0"/>
              <a:t>Human being is the co-existence of Self and Body</a:t>
            </a:r>
          </a:p>
          <a:p>
            <a:pPr marL="457200" indent="-457200">
              <a:spcAft>
                <a:spcPct val="10000"/>
              </a:spcAft>
              <a:buFont typeface="Symbol" pitchFamily="18" charset="2"/>
              <a:buNone/>
            </a:pPr>
            <a:endParaRPr altLang="en-US" sz="1000" dirty="0"/>
          </a:p>
          <a:p>
            <a:pPr marL="457200" indent="-457200">
              <a:spcAft>
                <a:spcPct val="10000"/>
              </a:spcAft>
              <a:buFont typeface="Symbol" pitchFamily="18" charset="2"/>
              <a:buNone/>
            </a:pPr>
            <a:r>
              <a:rPr altLang="en-US" sz="2000" dirty="0"/>
              <a:t>Self is consciousness. Its needs are feelings in consciousness (like happiness) and these needs are continuous, fulfilled by activity of consciousness, i.e., </a:t>
            </a:r>
            <a:r>
              <a:rPr lang="en-US" altLang="en-US" sz="2000" dirty="0"/>
              <a:t>right understanding and right feeling</a:t>
            </a:r>
            <a:endParaRPr altLang="en-US" sz="2000" dirty="0"/>
          </a:p>
          <a:p>
            <a:pPr marL="457200" indent="-457200">
              <a:spcAft>
                <a:spcPct val="10000"/>
              </a:spcAft>
              <a:buFont typeface="Symbol" pitchFamily="18" charset="2"/>
              <a:buNone/>
            </a:pPr>
            <a:r>
              <a:rPr altLang="en-US" sz="2000" dirty="0"/>
              <a:t>Body is material. Its needs are material (like food) and these needs are temporary, fulfilled by material, i.e., </a:t>
            </a:r>
            <a:r>
              <a:rPr lang="en-IN" altLang="en-US" sz="2000" dirty="0" err="1"/>
              <a:t>physio</a:t>
            </a:r>
            <a:r>
              <a:rPr lang="en-IN" altLang="en-US" sz="2000" dirty="0"/>
              <a:t> chemical things</a:t>
            </a:r>
          </a:p>
          <a:p>
            <a:pPr marL="457200" indent="-457200">
              <a:spcAft>
                <a:spcPct val="10000"/>
              </a:spcAft>
              <a:buFont typeface="Symbol" pitchFamily="18" charset="2"/>
              <a:buNone/>
            </a:pPr>
            <a:endParaRPr altLang="en-US" sz="1000" dirty="0"/>
          </a:p>
          <a:p>
            <a:pPr marL="457200" indent="-457200">
              <a:spcAft>
                <a:spcPct val="10000"/>
              </a:spcAft>
              <a:buFont typeface="Symbol" pitchFamily="18" charset="2"/>
              <a:buNone/>
            </a:pPr>
            <a:r>
              <a:rPr altLang="en-US" sz="2000" dirty="0"/>
              <a:t>The needs of consciousness can not be fulfilled by material</a:t>
            </a:r>
          </a:p>
          <a:p>
            <a:pPr marL="457200" indent="-457200">
              <a:spcAft>
                <a:spcPct val="10000"/>
              </a:spcAft>
              <a:buFont typeface="Symbol" pitchFamily="18" charset="2"/>
              <a:buNone/>
            </a:pPr>
            <a:r>
              <a:rPr altLang="en-US" sz="2000" dirty="0"/>
              <a:t>The needs of material can not be fulfilled by consciousness</a:t>
            </a:r>
          </a:p>
          <a:p>
            <a:pPr marL="457200" indent="-457200">
              <a:spcAft>
                <a:spcPct val="10000"/>
              </a:spcAft>
              <a:buFont typeface="Symbol" pitchFamily="18" charset="2"/>
              <a:buNone/>
            </a:pPr>
            <a:r>
              <a:rPr altLang="en-US" sz="2000" dirty="0"/>
              <a:t>These are two different types of needs – to be understood separately and fulfilled separately</a:t>
            </a:r>
            <a:endParaRPr lang="en-GB" altLang="en-US" sz="2000" dirty="0"/>
          </a:p>
          <a:p>
            <a:pPr marL="457200" indent="-457200">
              <a:spcAft>
                <a:spcPct val="10000"/>
              </a:spcAft>
              <a:buFont typeface="Symbol" pitchFamily="18" charset="2"/>
              <a:buNone/>
            </a:pPr>
            <a:endParaRPr altLang="en-US" sz="1000" dirty="0"/>
          </a:p>
          <a:p>
            <a:pPr marL="457200" indent="-457200">
              <a:spcAft>
                <a:spcPct val="10000"/>
              </a:spcAft>
              <a:buFont typeface="Symbol" pitchFamily="18" charset="2"/>
              <a:buNone/>
            </a:pPr>
            <a:r>
              <a:rPr altLang="en-US" sz="2000" dirty="0"/>
              <a:t>The response of the Body is definite</a:t>
            </a:r>
          </a:p>
          <a:p>
            <a:pPr marL="457200" indent="-457200">
              <a:spcAft>
                <a:spcPct val="10000"/>
              </a:spcAft>
              <a:buFont typeface="Symbol" pitchFamily="18" charset="2"/>
              <a:buNone/>
            </a:pPr>
            <a:r>
              <a:rPr lang="en-GB" altLang="en-US" sz="2000" dirty="0"/>
              <a:t>The Self has a choice in its response – the response of the Self depends on its acceptance (assuming)</a:t>
            </a:r>
          </a:p>
          <a:p>
            <a:pPr lvl="1">
              <a:spcAft>
                <a:spcPct val="10000"/>
              </a:spcAft>
              <a:buFont typeface="Arial" panose="020B0604020202020204" pitchFamily="34" charset="0"/>
              <a:buChar char="•"/>
            </a:pPr>
            <a:r>
              <a:rPr lang="en-US" altLang="en-US" dirty="0"/>
              <a:t>If the acceptance (assuming) is based on knowing, the response is for harmony 			</a:t>
            </a:r>
            <a:r>
              <a:rPr lang="en-US" altLang="en-US" dirty="0">
                <a:sym typeface="Wingdings" panose="05000000000000000000" pitchFamily="2" charset="2"/>
              </a:rPr>
              <a:t> the conduct is definite (in line with natural acceptance)</a:t>
            </a:r>
          </a:p>
          <a:p>
            <a:pPr lvl="1">
              <a:spcAft>
                <a:spcPct val="10000"/>
              </a:spcAft>
              <a:buFont typeface="Arial" panose="020B0604020202020204" pitchFamily="34" charset="0"/>
              <a:buChar char="•"/>
            </a:pPr>
            <a:r>
              <a:rPr lang="en-US" altLang="en-US" dirty="0">
                <a:solidFill>
                  <a:srgbClr val="FF0000"/>
                </a:solidFill>
              </a:rPr>
              <a:t>If the acceptance (assuming) is without knowing, the response may or may not be for harmony 	</a:t>
            </a:r>
            <a:r>
              <a:rPr lang="en-US" altLang="en-US" dirty="0">
                <a:solidFill>
                  <a:srgbClr val="FF0000"/>
                </a:solidFill>
                <a:sym typeface="Wingdings" panose="05000000000000000000" pitchFamily="2" charset="2"/>
              </a:rPr>
              <a:t> indefinite conduct (may or may not be in line with natural acceptance)</a:t>
            </a:r>
          </a:p>
          <a:p>
            <a:pPr marL="457200" indent="-457200">
              <a:spcAft>
                <a:spcPct val="10000"/>
              </a:spcAft>
              <a:buFont typeface="Calibri" panose="020F0502020204030204" pitchFamily="34" charset="0"/>
              <a:buChar char="•"/>
            </a:pPr>
            <a:endParaRPr lang="en-GB"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0">
            <a:extLst>
              <a:ext uri="{FF2B5EF4-FFF2-40B4-BE49-F238E27FC236}">
                <a16:creationId xmlns:a16="http://schemas.microsoft.com/office/drawing/2014/main" id="{C76D0D2F-481F-4421-95CE-31B10A2E087B}"/>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ubtitle 4">
            <a:extLst>
              <a:ext uri="{FF2B5EF4-FFF2-40B4-BE49-F238E27FC236}">
                <a16:creationId xmlns:a16="http://schemas.microsoft.com/office/drawing/2014/main" id="{2D7B5057-1CD5-4B62-9345-70DC721F34EB}"/>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ea typeface="Calibri" panose="020F0502020204030204" pitchFamily="34" charset="0"/>
                <a:cs typeface="Mangal" panose="00000400000000000000" pitchFamily="2"/>
              </a:rPr>
              <a:t>Understanding Human being as the Co-existence of the Self and the Body</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48131" name="Title 3">
            <a:extLst>
              <a:ext uri="{FF2B5EF4-FFF2-40B4-BE49-F238E27FC236}">
                <a16:creationId xmlns:a16="http://schemas.microsoft.com/office/drawing/2014/main" id="{9624CBB0-FBE6-4B20-8319-49BDDF70BBE6}"/>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2041641-B889-4F4F-80F1-075DDF4A75EE}"/>
              </a:ext>
            </a:extLst>
          </p:cNvPr>
          <p:cNvGraphicFramePr>
            <a:graphicFrameLocks noGrp="1"/>
          </p:cNvGraphicFramePr>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Arial"/>
                          <a:ea typeface="Times New Roman"/>
                          <a:cs typeface="Times New Roman"/>
                        </a:rPr>
                        <a:t>e.g., </a:t>
                      </a:r>
                      <a:r>
                        <a:rPr kumimoji="0" lang="en-US" sz="2000" b="1" i="0" u="none" strike="noStrike" cap="none" normalizeH="0" baseline="0" dirty="0">
                          <a:ln>
                            <a:noFill/>
                          </a:ln>
                          <a:solidFill>
                            <a:schemeClr val="bg1"/>
                          </a:solidFill>
                          <a:effectLst/>
                          <a:latin typeface="Arial" pitchFamily="34" charset="0"/>
                          <a:cs typeface="Times New Roman" pitchFamily="18" charset="0"/>
                        </a:rPr>
                        <a:t>Imagination (Desire, Thought, Expectation)…</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dYiuk”khyrk</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¼bPNk] </a:t>
                      </a: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fopkj</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vk”kk½---</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e.g., Eating, Walking…</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kkuk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pyuk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a:solidFill>
                            <a:srgbClr val="002060"/>
                          </a:solidFill>
                          <a:latin typeface="Kruti Dev 010"/>
                          <a:ea typeface="Times New Roman"/>
                          <a:cs typeface="Arial"/>
                        </a:rPr>
                        <a:t>tM+</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49198" name="Rectangle 8">
            <a:extLst>
              <a:ext uri="{FF2B5EF4-FFF2-40B4-BE49-F238E27FC236}">
                <a16:creationId xmlns:a16="http://schemas.microsoft.com/office/drawing/2014/main" id="{25D7948F-C881-4D00-9AA0-C5CA53BF4E1B}"/>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FEA3E47-A55E-4009-906E-4872377F7B98}"/>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EC117AF-B214-4AD4-86EA-A564519B81C3}"/>
              </a:ext>
            </a:extLst>
          </p:cNvPr>
          <p:cNvSpPr/>
          <p:nvPr/>
        </p:nvSpPr>
        <p:spPr>
          <a:xfrm>
            <a:off x="3352800" y="5181600"/>
            <a:ext cx="2819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49201" name="Rectangle 2">
            <a:extLst>
              <a:ext uri="{FF2B5EF4-FFF2-40B4-BE49-F238E27FC236}">
                <a16:creationId xmlns:a16="http://schemas.microsoft.com/office/drawing/2014/main" id="{E9A48FAE-71A6-40C9-8480-31D58B7034E3}"/>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49202" name="Rectangle 3">
            <a:extLst>
              <a:ext uri="{FF2B5EF4-FFF2-40B4-BE49-F238E27FC236}">
                <a16:creationId xmlns:a16="http://schemas.microsoft.com/office/drawing/2014/main" id="{7620434F-9C81-4749-914D-4B3631BD34AA}"/>
              </a:ext>
            </a:extLst>
          </p:cNvPr>
          <p:cNvSpPr>
            <a:spLocks noChangeArrowheads="1"/>
          </p:cNvSpPr>
          <p:nvPr/>
        </p:nvSpPr>
        <p:spPr bwMode="auto">
          <a:xfrm>
            <a:off x="7053263" y="782638"/>
            <a:ext cx="34290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4" name="Straight Arrow Connector 13">
            <a:extLst>
              <a:ext uri="{FF2B5EF4-FFF2-40B4-BE49-F238E27FC236}">
                <a16:creationId xmlns:a16="http://schemas.microsoft.com/office/drawing/2014/main" id="{94567404-382D-4A37-86D0-BB24458089C2}"/>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C166918-50D8-4605-967B-76A01A571631}"/>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32732F4-4BC4-419A-8F7B-71B888DA2BA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Knowing &amp; Assuming (Accepting)</a:t>
            </a:r>
            <a:endParaRPr lang="en-GB" altLang="en-US"/>
          </a:p>
        </p:txBody>
      </p:sp>
      <p:sp>
        <p:nvSpPr>
          <p:cNvPr id="6147" name="Text Placeholder 2">
            <a:extLst>
              <a:ext uri="{FF2B5EF4-FFF2-40B4-BE49-F238E27FC236}">
                <a16:creationId xmlns:a16="http://schemas.microsoft.com/office/drawing/2014/main" id="{2BDA6CD9-ADBE-4E5E-94C3-0DFDD0F2B99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b="1"/>
              <a:t>	</a:t>
            </a:r>
            <a:r>
              <a:rPr altLang="en-US"/>
              <a:t>Knowing, Assuming, Recognizing, Fulfilling</a:t>
            </a:r>
          </a:p>
          <a:p>
            <a:pPr>
              <a:buFont typeface="Symbol" pitchFamily="18" charset="2"/>
              <a:buNone/>
            </a:pPr>
            <a:endParaRPr altLang="en-US"/>
          </a:p>
          <a:p>
            <a:pPr>
              <a:buFont typeface="Symbol" pitchFamily="18" charset="2"/>
              <a:buNone/>
            </a:pPr>
            <a:endParaRPr altLang="en-US" sz="1400"/>
          </a:p>
          <a:p>
            <a:pPr>
              <a:buFont typeface="Symbol" pitchFamily="18" charset="2"/>
              <a:buNone/>
            </a:pPr>
            <a:r>
              <a:rPr altLang="en-US"/>
              <a:t>		     Problem </a:t>
            </a:r>
            <a:r>
              <a:rPr lang="en-GB" altLang="en-US" sz="2800">
                <a:solidFill>
                  <a:srgbClr val="1E00AA"/>
                </a:solidFill>
                <a:latin typeface="Kruti Dev 010" pitchFamily="2" charset="0"/>
              </a:rPr>
              <a:t>leL;k</a:t>
            </a:r>
            <a:endParaRPr altLang="en-US">
              <a:solidFill>
                <a:srgbClr val="1E00AA"/>
              </a:solidFill>
            </a:endParaRPr>
          </a:p>
          <a:p>
            <a:pPr>
              <a:buFont typeface="Symbol" pitchFamily="18" charset="2"/>
              <a:buNone/>
            </a:pPr>
            <a:endParaRPr altLang="en-US"/>
          </a:p>
          <a:p>
            <a:pPr>
              <a:buFont typeface="Symbol" pitchFamily="18" charset="2"/>
              <a:buNone/>
            </a:pPr>
            <a:r>
              <a:rPr altLang="en-US"/>
              <a:t>		Education-Sanskar</a:t>
            </a:r>
          </a:p>
          <a:p>
            <a:pPr>
              <a:buFont typeface="Symbol" pitchFamily="18" charset="2"/>
              <a:buNone/>
            </a:pPr>
            <a:endParaRPr altLang="en-US"/>
          </a:p>
          <a:p>
            <a:pPr>
              <a:buFont typeface="Symbol" pitchFamily="18" charset="2"/>
              <a:buNone/>
            </a:pPr>
            <a:r>
              <a:rPr altLang="en-US"/>
              <a:t>Resolution</a:t>
            </a:r>
          </a:p>
          <a:p>
            <a:pPr>
              <a:buFont typeface="Symbol" pitchFamily="18" charset="2"/>
              <a:buNone/>
            </a:pPr>
            <a:r>
              <a:rPr lang="en-GB" altLang="en-US" sz="2800">
                <a:solidFill>
                  <a:srgbClr val="1E00AA"/>
                </a:solidFill>
                <a:latin typeface="Kruti Dev 010" pitchFamily="2" charset="0"/>
              </a:rPr>
              <a:t>lek/kku</a:t>
            </a:r>
            <a:endParaRPr altLang="en-US" sz="2800">
              <a:solidFill>
                <a:srgbClr val="1E00AA"/>
              </a:solidFill>
            </a:endParaRPr>
          </a:p>
          <a:p>
            <a:pPr>
              <a:buFont typeface="Symbol" pitchFamily="18" charset="2"/>
              <a:buNone/>
            </a:pPr>
            <a:endParaRPr altLang="en-US" u="sng"/>
          </a:p>
        </p:txBody>
      </p:sp>
      <p:cxnSp>
        <p:nvCxnSpPr>
          <p:cNvPr id="10" name="Elbow Connector 9">
            <a:extLst>
              <a:ext uri="{FF2B5EF4-FFF2-40B4-BE49-F238E27FC236}">
                <a16:creationId xmlns:a16="http://schemas.microsoft.com/office/drawing/2014/main" id="{757132D4-5563-434D-B8FF-D74C7DBE4DF1}"/>
              </a:ext>
            </a:extLst>
          </p:cNvPr>
          <p:cNvCxnSpPr/>
          <p:nvPr/>
        </p:nvCxnSpPr>
        <p:spPr>
          <a:xfrm rot="16200000" flipH="1">
            <a:off x="1992313" y="2438400"/>
            <a:ext cx="457200" cy="0"/>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0B32084F-1930-4976-8D48-C38BD1D87B50}"/>
              </a:ext>
            </a:extLst>
          </p:cNvPr>
          <p:cNvCxnSpPr>
            <a:endCxn id="22" idx="3"/>
          </p:cNvCxnSpPr>
          <p:nvPr/>
        </p:nvCxnSpPr>
        <p:spPr>
          <a:xfrm rot="5400000">
            <a:off x="1403351" y="3025775"/>
            <a:ext cx="868362" cy="757237"/>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3">
            <a:extLst>
              <a:ext uri="{FF2B5EF4-FFF2-40B4-BE49-F238E27FC236}">
                <a16:creationId xmlns:a16="http://schemas.microsoft.com/office/drawing/2014/main" id="{883E6366-807A-47A3-B3A7-2915F1D19DAE}"/>
              </a:ext>
            </a:extLst>
          </p:cNvPr>
          <p:cNvGrpSpPr>
            <a:grpSpLocks/>
          </p:cNvGrpSpPr>
          <p:nvPr/>
        </p:nvGrpSpPr>
        <p:grpSpPr bwMode="auto">
          <a:xfrm>
            <a:off x="1289050" y="646113"/>
            <a:ext cx="4437063" cy="1563687"/>
            <a:chOff x="1105963" y="646113"/>
            <a:chExt cx="4436404" cy="1563982"/>
          </a:xfrm>
        </p:grpSpPr>
        <p:grpSp>
          <p:nvGrpSpPr>
            <p:cNvPr id="50201" name="Group 15">
              <a:extLst>
                <a:ext uri="{FF2B5EF4-FFF2-40B4-BE49-F238E27FC236}">
                  <a16:creationId xmlns:a16="http://schemas.microsoft.com/office/drawing/2014/main" id="{041B7BF1-D962-4241-838C-8D54F79FE02C}"/>
                </a:ext>
              </a:extLst>
            </p:cNvPr>
            <p:cNvGrpSpPr>
              <a:grpSpLocks/>
            </p:cNvGrpSpPr>
            <p:nvPr/>
          </p:nvGrpSpPr>
          <p:grpSpPr bwMode="auto">
            <a:xfrm>
              <a:off x="1332941" y="646113"/>
              <a:ext cx="4209426" cy="1030481"/>
              <a:chOff x="1332941" y="646113"/>
              <a:chExt cx="4209426" cy="1030481"/>
            </a:xfrm>
          </p:grpSpPr>
          <p:sp>
            <p:nvSpPr>
              <p:cNvPr id="5" name="Rectangle 4">
                <a:extLst>
                  <a:ext uri="{FF2B5EF4-FFF2-40B4-BE49-F238E27FC236}">
                    <a16:creationId xmlns:a16="http://schemas.microsoft.com/office/drawing/2014/main" id="{73D80E2E-D8FD-4F47-B427-FDE53B0A65D5}"/>
                  </a:ext>
                </a:extLst>
              </p:cNvPr>
              <p:cNvSpPr/>
              <p:nvPr/>
            </p:nvSpPr>
            <p:spPr>
              <a:xfrm>
                <a:off x="1332942" y="646113"/>
                <a:ext cx="4209425" cy="533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cxnSp>
            <p:nvCxnSpPr>
              <p:cNvPr id="8" name="Straight Arrow Connector 7">
                <a:extLst>
                  <a:ext uri="{FF2B5EF4-FFF2-40B4-BE49-F238E27FC236}">
                    <a16:creationId xmlns:a16="http://schemas.microsoft.com/office/drawing/2014/main" id="{3B6F79DB-AB1D-46B0-B773-995E0DBA3318}"/>
                  </a:ext>
                </a:extLst>
              </p:cNvPr>
              <p:cNvCxnSpPr/>
              <p:nvPr/>
            </p:nvCxnSpPr>
            <p:spPr>
              <a:xfrm rot="5400000">
                <a:off x="1781258" y="1418577"/>
                <a:ext cx="514447" cy="1587"/>
              </a:xfrm>
              <a:prstGeom prst="straightConnector1">
                <a:avLst/>
              </a:prstGeom>
              <a:ln w="254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33770FC2-9D02-40C5-B445-AEF0A22AD117}"/>
                </a:ext>
              </a:extLst>
            </p:cNvPr>
            <p:cNvSpPr/>
            <p:nvPr/>
          </p:nvSpPr>
          <p:spPr bwMode="auto">
            <a:xfrm>
              <a:off x="1105963" y="1717877"/>
              <a:ext cx="2074555" cy="4922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6" name="Group 22">
            <a:extLst>
              <a:ext uri="{FF2B5EF4-FFF2-40B4-BE49-F238E27FC236}">
                <a16:creationId xmlns:a16="http://schemas.microsoft.com/office/drawing/2014/main" id="{87ED99C0-DC25-4005-8038-A567B0B5EAAC}"/>
              </a:ext>
            </a:extLst>
          </p:cNvPr>
          <p:cNvGrpSpPr>
            <a:grpSpLocks/>
          </p:cNvGrpSpPr>
          <p:nvPr/>
        </p:nvGrpSpPr>
        <p:grpSpPr bwMode="auto">
          <a:xfrm>
            <a:off x="11113" y="533400"/>
            <a:ext cx="5867400" cy="3733800"/>
            <a:chOff x="76200" y="531668"/>
            <a:chExt cx="5867400" cy="3734878"/>
          </a:xfrm>
        </p:grpSpPr>
        <p:grpSp>
          <p:nvGrpSpPr>
            <p:cNvPr id="50197" name="Group 16">
              <a:extLst>
                <a:ext uri="{FF2B5EF4-FFF2-40B4-BE49-F238E27FC236}">
                  <a16:creationId xmlns:a16="http://schemas.microsoft.com/office/drawing/2014/main" id="{88F7B9CD-A6F4-4FDB-8800-92C38FEE21CB}"/>
                </a:ext>
              </a:extLst>
            </p:cNvPr>
            <p:cNvGrpSpPr>
              <a:grpSpLocks/>
            </p:cNvGrpSpPr>
            <p:nvPr/>
          </p:nvGrpSpPr>
          <p:grpSpPr bwMode="auto">
            <a:xfrm>
              <a:off x="76200" y="531668"/>
              <a:ext cx="5867400" cy="2875166"/>
              <a:chOff x="76200" y="552450"/>
              <a:chExt cx="5867400" cy="2875166"/>
            </a:xfrm>
          </p:grpSpPr>
          <p:sp>
            <p:nvSpPr>
              <p:cNvPr id="4" name="Rectangle 3">
                <a:extLst>
                  <a:ext uri="{FF2B5EF4-FFF2-40B4-BE49-F238E27FC236}">
                    <a16:creationId xmlns:a16="http://schemas.microsoft.com/office/drawing/2014/main" id="{8A04C85F-4F39-4B1C-9ADF-A612449056E9}"/>
                  </a:ext>
                </a:extLst>
              </p:cNvPr>
              <p:cNvSpPr/>
              <p:nvPr/>
            </p:nvSpPr>
            <p:spPr>
              <a:xfrm>
                <a:off x="76200" y="552450"/>
                <a:ext cx="5867400" cy="83844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cxnSp>
            <p:nvCxnSpPr>
              <p:cNvPr id="7" name="Straight Arrow Connector 6">
                <a:extLst>
                  <a:ext uri="{FF2B5EF4-FFF2-40B4-BE49-F238E27FC236}">
                    <a16:creationId xmlns:a16="http://schemas.microsoft.com/office/drawing/2014/main" id="{D2FAF652-D066-4C41-A818-B9442916980D}"/>
                  </a:ext>
                </a:extLst>
              </p:cNvPr>
              <p:cNvCxnSpPr>
                <a:endCxn id="22" idx="0"/>
              </p:cNvCxnSpPr>
              <p:nvPr/>
            </p:nvCxnSpPr>
            <p:spPr>
              <a:xfrm rot="5400000">
                <a:off x="-209847" y="2380196"/>
                <a:ext cx="2057994" cy="38100"/>
              </a:xfrm>
              <a:prstGeom prst="straightConnector1">
                <a:avLst/>
              </a:prstGeom>
              <a:ln w="25400">
                <a:solidFill>
                  <a:srgbClr val="0000FF"/>
                </a:solidFill>
                <a:tailEnd type="ova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7F133E5-8D12-4DA8-89CF-F585644BEF51}"/>
                </a:ext>
              </a:extLst>
            </p:cNvPr>
            <p:cNvSpPr/>
            <p:nvPr/>
          </p:nvSpPr>
          <p:spPr bwMode="auto">
            <a:xfrm>
              <a:off x="76200" y="3407461"/>
              <a:ext cx="1447800" cy="8590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11" name="Group 29">
            <a:extLst>
              <a:ext uri="{FF2B5EF4-FFF2-40B4-BE49-F238E27FC236}">
                <a16:creationId xmlns:a16="http://schemas.microsoft.com/office/drawing/2014/main" id="{F7222B5C-8CC2-4314-BF71-AB681C96B27A}"/>
              </a:ext>
            </a:extLst>
          </p:cNvPr>
          <p:cNvGrpSpPr>
            <a:grpSpLocks/>
          </p:cNvGrpSpPr>
          <p:nvPr/>
        </p:nvGrpSpPr>
        <p:grpSpPr bwMode="auto">
          <a:xfrm>
            <a:off x="1600200" y="3733800"/>
            <a:ext cx="7162800" cy="2590800"/>
            <a:chOff x="1676400" y="3733800"/>
            <a:chExt cx="7162800" cy="2590800"/>
          </a:xfrm>
        </p:grpSpPr>
        <p:sp>
          <p:nvSpPr>
            <p:cNvPr id="50193" name="TextBox 15">
              <a:extLst>
                <a:ext uri="{FF2B5EF4-FFF2-40B4-BE49-F238E27FC236}">
                  <a16:creationId xmlns:a16="http://schemas.microsoft.com/office/drawing/2014/main" id="{09812D0E-DFD4-4878-A510-8882B8725060}"/>
                </a:ext>
              </a:extLst>
            </p:cNvPr>
            <p:cNvSpPr txBox="1">
              <a:spLocks noChangeArrowheads="1"/>
            </p:cNvSpPr>
            <p:nvPr/>
          </p:nvSpPr>
          <p:spPr bwMode="auto">
            <a:xfrm>
              <a:off x="3733800" y="3733800"/>
              <a:ext cx="5105400" cy="2590800"/>
            </a:xfrm>
            <a:prstGeom prst="rect">
              <a:avLst/>
            </a:prstGeom>
            <a:solidFill>
              <a:srgbClr val="1E00A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FFFF"/>
                  </a:solidFill>
                </a:rPr>
                <a:t>Knowing through self-verification</a:t>
              </a:r>
            </a:p>
            <a:p>
              <a:pPr eaLnBrk="1" hangingPunct="1"/>
              <a:r>
                <a:rPr lang="en-US" altLang="en-US" sz="2000" b="1">
                  <a:solidFill>
                    <a:srgbClr val="FFFFFF"/>
                  </a:solidFill>
                </a:rPr>
                <a:t>–  on the basis of Natural Acceptance &amp; –  on the basis of living accordingly</a:t>
              </a:r>
              <a:endParaRPr lang="en-US" altLang="en-US" sz="2000">
                <a:solidFill>
                  <a:srgbClr val="FFFFFF"/>
                </a:solidFill>
              </a:endParaRPr>
            </a:p>
            <a:p>
              <a:pPr eaLnBrk="1" hangingPunct="1"/>
              <a:r>
                <a:rPr lang="en-US" altLang="en-US" sz="2000" b="1">
                  <a:solidFill>
                    <a:srgbClr val="FFFFFF"/>
                  </a:solidFill>
                </a:rPr>
                <a:t> </a:t>
              </a:r>
              <a:endParaRPr lang="en-US" altLang="en-US" sz="2000">
                <a:solidFill>
                  <a:srgbClr val="FFFFFF"/>
                </a:solidFill>
              </a:endParaRPr>
            </a:p>
            <a:p>
              <a:pPr eaLnBrk="1" hangingPunct="1"/>
              <a:r>
                <a:rPr lang="en-US" altLang="en-US" sz="2000" b="1">
                  <a:solidFill>
                    <a:srgbClr val="FFFFFF"/>
                  </a:solidFill>
                </a:rPr>
                <a:t>Assumptions are definite (on the basis of Knowing)</a:t>
              </a:r>
              <a:endParaRPr lang="en-US" altLang="en-US" sz="2000">
                <a:solidFill>
                  <a:srgbClr val="FFFFFF"/>
                </a:solidFill>
              </a:endParaRPr>
            </a:p>
            <a:p>
              <a:pPr eaLnBrk="1" hangingPunct="1"/>
              <a:r>
                <a:rPr lang="en-US" altLang="en-US" sz="2000" b="1">
                  <a:solidFill>
                    <a:srgbClr val="FFFFFF"/>
                  </a:solidFill>
                </a:rPr>
                <a:t> </a:t>
              </a:r>
              <a:endParaRPr lang="en-US" altLang="en-US" sz="2000">
                <a:solidFill>
                  <a:srgbClr val="FFFFFF"/>
                </a:solidFill>
              </a:endParaRPr>
            </a:p>
            <a:p>
              <a:pPr eaLnBrk="1" hangingPunct="1"/>
              <a:r>
                <a:rPr lang="en-US" altLang="en-US" sz="2000" b="1">
                  <a:solidFill>
                    <a:srgbClr val="FFFFFF"/>
                  </a:solidFill>
                </a:rPr>
                <a:t>Conduct is definite (Swatantrata)</a:t>
              </a:r>
              <a:endParaRPr lang="en-US" altLang="en-US" sz="2000">
                <a:solidFill>
                  <a:srgbClr val="FFFFFF"/>
                </a:solidFill>
              </a:endParaRPr>
            </a:p>
          </p:txBody>
        </p:sp>
        <p:sp>
          <p:nvSpPr>
            <p:cNvPr id="26" name="Down Arrow 25">
              <a:extLst>
                <a:ext uri="{FF2B5EF4-FFF2-40B4-BE49-F238E27FC236}">
                  <a16:creationId xmlns:a16="http://schemas.microsoft.com/office/drawing/2014/main" id="{D0DDD4CF-D986-4CB2-9678-15927BD82CC3}"/>
                </a:ext>
              </a:extLst>
            </p:cNvPr>
            <p:cNvSpPr/>
            <p:nvPr/>
          </p:nvSpPr>
          <p:spPr bwMode="auto">
            <a:xfrm>
              <a:off x="4876800" y="5638800"/>
              <a:ext cx="231775" cy="3048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7" name="Down Arrow 26">
              <a:extLst>
                <a:ext uri="{FF2B5EF4-FFF2-40B4-BE49-F238E27FC236}">
                  <a16:creationId xmlns:a16="http://schemas.microsoft.com/office/drawing/2014/main" id="{A587FC94-A3E6-4611-8EAF-58B3D7625CB5}"/>
                </a:ext>
              </a:extLst>
            </p:cNvPr>
            <p:cNvSpPr/>
            <p:nvPr/>
          </p:nvSpPr>
          <p:spPr bwMode="auto">
            <a:xfrm>
              <a:off x="4876800" y="4703763"/>
              <a:ext cx="231775" cy="3048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cxnSp>
          <p:nvCxnSpPr>
            <p:cNvPr id="29" name="Straight Connector 28">
              <a:extLst>
                <a:ext uri="{FF2B5EF4-FFF2-40B4-BE49-F238E27FC236}">
                  <a16:creationId xmlns:a16="http://schemas.microsoft.com/office/drawing/2014/main" id="{D091159F-C3E9-4AF3-B4A1-0E09F3E69867}"/>
                </a:ext>
              </a:extLst>
            </p:cNvPr>
            <p:cNvCxnSpPr/>
            <p:nvPr/>
          </p:nvCxnSpPr>
          <p:spPr>
            <a:xfrm>
              <a:off x="1676400" y="4038600"/>
              <a:ext cx="2057400" cy="1588"/>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Group 27">
            <a:extLst>
              <a:ext uri="{FF2B5EF4-FFF2-40B4-BE49-F238E27FC236}">
                <a16:creationId xmlns:a16="http://schemas.microsoft.com/office/drawing/2014/main" id="{2C658BD3-9830-46F7-9C78-B0EC75C7243A}"/>
              </a:ext>
            </a:extLst>
          </p:cNvPr>
          <p:cNvGrpSpPr>
            <a:grpSpLocks/>
          </p:cNvGrpSpPr>
          <p:nvPr/>
        </p:nvGrpSpPr>
        <p:grpSpPr bwMode="auto">
          <a:xfrm>
            <a:off x="3543300" y="1371600"/>
            <a:ext cx="8112125" cy="2246313"/>
            <a:chOff x="3581400" y="1371569"/>
            <a:chExt cx="5257800" cy="2247225"/>
          </a:xfrm>
        </p:grpSpPr>
        <p:grpSp>
          <p:nvGrpSpPr>
            <p:cNvPr id="50188" name="Group 24">
              <a:extLst>
                <a:ext uri="{FF2B5EF4-FFF2-40B4-BE49-F238E27FC236}">
                  <a16:creationId xmlns:a16="http://schemas.microsoft.com/office/drawing/2014/main" id="{D1FC15D5-A50D-483C-945D-29C50D97FFAF}"/>
                </a:ext>
              </a:extLst>
            </p:cNvPr>
            <p:cNvGrpSpPr>
              <a:grpSpLocks/>
            </p:cNvGrpSpPr>
            <p:nvPr/>
          </p:nvGrpSpPr>
          <p:grpSpPr bwMode="auto">
            <a:xfrm>
              <a:off x="4876800" y="1371569"/>
              <a:ext cx="3962400" cy="2247225"/>
              <a:chOff x="4876800" y="1371569"/>
              <a:chExt cx="3962400" cy="2247225"/>
            </a:xfrm>
          </p:grpSpPr>
          <p:sp>
            <p:nvSpPr>
              <p:cNvPr id="50190" name="TextBox 15">
                <a:extLst>
                  <a:ext uri="{FF2B5EF4-FFF2-40B4-BE49-F238E27FC236}">
                    <a16:creationId xmlns:a16="http://schemas.microsoft.com/office/drawing/2014/main" id="{F35BFE2A-37A2-4BD6-884F-8AF9AB2874A3}"/>
                  </a:ext>
                </a:extLst>
              </p:cNvPr>
              <p:cNvSpPr txBox="1">
                <a:spLocks noChangeArrowheads="1"/>
              </p:cNvSpPr>
              <p:nvPr/>
            </p:nvSpPr>
            <p:spPr bwMode="auto">
              <a:xfrm>
                <a:off x="4876800" y="1371569"/>
                <a:ext cx="3962400" cy="2247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FFFF"/>
                    </a:solidFill>
                  </a:rPr>
                  <a:t>Preconditioning or</a:t>
                </a:r>
              </a:p>
              <a:p>
                <a:pPr eaLnBrk="1" hangingPunct="1"/>
                <a:r>
                  <a:rPr lang="en-US" altLang="en-US" sz="2000" b="1">
                    <a:solidFill>
                      <a:srgbClr val="FFFFFF"/>
                    </a:solidFill>
                  </a:rPr>
                  <a:t>Assuming without Knowing</a:t>
                </a:r>
                <a:endParaRPr lang="en-US" altLang="en-US" sz="2000">
                  <a:solidFill>
                    <a:srgbClr val="FFFFFF"/>
                  </a:solidFill>
                </a:endParaRPr>
              </a:p>
              <a:p>
                <a:pPr eaLnBrk="1" hangingPunct="1"/>
                <a:r>
                  <a:rPr lang="en-US" altLang="en-US" sz="2000" b="1">
                    <a:solidFill>
                      <a:srgbClr val="FFFFFF"/>
                    </a:solidFill>
                  </a:rPr>
                  <a:t> </a:t>
                </a:r>
                <a:endParaRPr lang="en-US" altLang="en-US" sz="2000">
                  <a:solidFill>
                    <a:srgbClr val="FFFFFF"/>
                  </a:solidFill>
                </a:endParaRPr>
              </a:p>
              <a:p>
                <a:pPr eaLnBrk="1" hangingPunct="1"/>
                <a:r>
                  <a:rPr lang="en-US" altLang="en-US" sz="2000" b="1">
                    <a:solidFill>
                      <a:srgbClr val="FFFFFF"/>
                    </a:solidFill>
                  </a:rPr>
                  <a:t>Assumptions keep changing</a:t>
                </a:r>
                <a:endParaRPr lang="en-US" altLang="en-US" sz="2000">
                  <a:solidFill>
                    <a:srgbClr val="FFFFFF"/>
                  </a:solidFill>
                </a:endParaRPr>
              </a:p>
              <a:p>
                <a:pPr eaLnBrk="1" hangingPunct="1"/>
                <a:r>
                  <a:rPr lang="en-US" altLang="en-US" sz="2000" b="1">
                    <a:solidFill>
                      <a:srgbClr val="FFFFFF"/>
                    </a:solidFill>
                  </a:rPr>
                  <a:t> </a:t>
                </a:r>
                <a:endParaRPr lang="en-US" altLang="en-US" sz="2000">
                  <a:solidFill>
                    <a:srgbClr val="FFFFFF"/>
                  </a:solidFill>
                </a:endParaRPr>
              </a:p>
              <a:p>
                <a:pPr eaLnBrk="1" hangingPunct="1"/>
                <a:r>
                  <a:rPr lang="en-US" altLang="en-US" sz="2000" b="1">
                    <a:solidFill>
                      <a:srgbClr val="FFFFFF"/>
                    </a:solidFill>
                  </a:rPr>
                  <a:t>Conduct is indefinite (Dependence, Partantrata)</a:t>
                </a:r>
                <a:endParaRPr lang="en-US" altLang="en-US" sz="2000">
                  <a:solidFill>
                    <a:srgbClr val="FFFFFF"/>
                  </a:solidFill>
                </a:endParaRPr>
              </a:p>
            </p:txBody>
          </p:sp>
          <p:sp>
            <p:nvSpPr>
              <p:cNvPr id="23" name="Down Arrow 22">
                <a:extLst>
                  <a:ext uri="{FF2B5EF4-FFF2-40B4-BE49-F238E27FC236}">
                    <a16:creationId xmlns:a16="http://schemas.microsoft.com/office/drawing/2014/main" id="{C63F9A89-6896-4058-9F4B-35B914F766E0}"/>
                  </a:ext>
                </a:extLst>
              </p:cNvPr>
              <p:cNvSpPr/>
              <p:nvPr/>
            </p:nvSpPr>
            <p:spPr bwMode="auto">
              <a:xfrm>
                <a:off x="6096090" y="2688141"/>
                <a:ext cx="179033" cy="30492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4" name="Down Arrow 23">
                <a:extLst>
                  <a:ext uri="{FF2B5EF4-FFF2-40B4-BE49-F238E27FC236}">
                    <a16:creationId xmlns:a16="http://schemas.microsoft.com/office/drawing/2014/main" id="{BC5D4AB3-06C8-4EB5-86A6-527DF6721786}"/>
                  </a:ext>
                </a:extLst>
              </p:cNvPr>
              <p:cNvSpPr/>
              <p:nvPr/>
            </p:nvSpPr>
            <p:spPr bwMode="auto">
              <a:xfrm>
                <a:off x="6096090" y="2090999"/>
                <a:ext cx="179033" cy="30492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grpSp>
        <p:cxnSp>
          <p:nvCxnSpPr>
            <p:cNvPr id="31" name="Straight Connector 30">
              <a:extLst>
                <a:ext uri="{FF2B5EF4-FFF2-40B4-BE49-F238E27FC236}">
                  <a16:creationId xmlns:a16="http://schemas.microsoft.com/office/drawing/2014/main" id="{D3F35AE6-4876-4230-92E3-70E77138FE9C}"/>
                </a:ext>
              </a:extLst>
            </p:cNvPr>
            <p:cNvCxnSpPr/>
            <p:nvPr/>
          </p:nvCxnSpPr>
          <p:spPr>
            <a:xfrm>
              <a:off x="3581400" y="1981416"/>
              <a:ext cx="1295415" cy="15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2" name="Text Placeholder 2">
            <a:extLst>
              <a:ext uri="{FF2B5EF4-FFF2-40B4-BE49-F238E27FC236}">
                <a16:creationId xmlns:a16="http://schemas.microsoft.com/office/drawing/2014/main" id="{1955F3CB-E72A-482F-8484-02E4EBB9FDC3}"/>
              </a:ext>
            </a:extLst>
          </p:cNvPr>
          <p:cNvSpPr txBox="1">
            <a:spLocks/>
          </p:cNvSpPr>
          <p:nvPr/>
        </p:nvSpPr>
        <p:spPr bwMode="auto">
          <a:xfrm>
            <a:off x="1001713" y="3584575"/>
            <a:ext cx="11190287"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Symbol" panose="05050102010706020507" pitchFamily="18" charset="2"/>
              <a:buNone/>
            </a:pPr>
            <a:r>
              <a:rPr lang="en-US" altLang="en-US">
                <a:solidFill>
                  <a:srgbClr val="000000"/>
                </a:solidFill>
                <a:cs typeface="Arial" panose="020B0604020202020204" pitchFamily="34" charset="0"/>
              </a:rPr>
              <a:t>KNOWING	To see the reality as it is, in its completeness, by direct observation</a:t>
            </a:r>
            <a:endParaRPr lang="en-US" altLang="en-US">
              <a:solidFill>
                <a:srgbClr val="FF0000"/>
              </a:solidFill>
              <a:cs typeface="Arial" panose="020B0604020202020204" pitchFamily="34" charset="0"/>
            </a:endParaRPr>
          </a:p>
          <a:p>
            <a:pPr eaLnBrk="1" hangingPunct="1">
              <a:spcBef>
                <a:spcPct val="20000"/>
              </a:spcBef>
              <a:buFont typeface="Symbol" panose="05050102010706020507" pitchFamily="18" charset="2"/>
              <a:buNone/>
            </a:pPr>
            <a:r>
              <a:rPr lang="en-US" altLang="en-US">
                <a:solidFill>
                  <a:srgbClr val="FF0000"/>
                </a:solidFill>
                <a:cs typeface="Arial" panose="020B0604020202020204" pitchFamily="34" charset="0"/>
              </a:rPr>
              <a:t>			It is definite, continuous and universal</a:t>
            </a:r>
          </a:p>
          <a:p>
            <a:pPr eaLnBrk="1" hangingPunct="1">
              <a:spcBef>
                <a:spcPct val="20000"/>
              </a:spcBef>
              <a:buFont typeface="Symbol" panose="05050102010706020507" pitchFamily="18" charset="2"/>
              <a:buNone/>
            </a:pPr>
            <a:r>
              <a:rPr lang="en-US" altLang="en-US">
                <a:solidFill>
                  <a:srgbClr val="000000"/>
                </a:solidFill>
                <a:cs typeface="Arial" panose="020B0604020202020204" pitchFamily="34" charset="0"/>
              </a:rPr>
              <a:t>ASSUMING	What I accept about that reality</a:t>
            </a:r>
            <a:r>
              <a:rPr lang="en-IN" altLang="en-US"/>
              <a:t>, which may or may not be same as the reality as it is</a:t>
            </a:r>
            <a:endParaRPr lang="en-US" altLang="en-US">
              <a:solidFill>
                <a:srgbClr val="000000"/>
              </a:solidFill>
              <a:cs typeface="Arial" panose="020B0604020202020204" pitchFamily="34" charset="0"/>
            </a:endParaRPr>
          </a:p>
          <a:p>
            <a:pPr eaLnBrk="1" hangingPunct="1">
              <a:spcBef>
                <a:spcPct val="20000"/>
              </a:spcBef>
              <a:buFont typeface="Symbol" panose="05050102010706020507" pitchFamily="18" charset="2"/>
              <a:buNone/>
            </a:pPr>
            <a:r>
              <a:rPr lang="en-US" altLang="en-US">
                <a:solidFill>
                  <a:srgbClr val="FF0000"/>
                </a:solidFill>
                <a:cs typeface="Arial" panose="020B0604020202020204" pitchFamily="34" charset="0"/>
              </a:rPr>
              <a:t>			(acceptance can be on the basis of knowing the reality in completeness or</a:t>
            </a:r>
          </a:p>
          <a:p>
            <a:pPr eaLnBrk="1" hangingPunct="1">
              <a:spcBef>
                <a:spcPct val="20000"/>
              </a:spcBef>
              <a:buFont typeface="Symbol" panose="05050102010706020507" pitchFamily="18" charset="2"/>
              <a:buNone/>
            </a:pPr>
            <a:r>
              <a:rPr lang="en-US" altLang="en-US">
                <a:solidFill>
                  <a:srgbClr val="FF0000"/>
                </a:solidFill>
                <a:cs typeface="Arial" panose="020B0604020202020204" pitchFamily="34" charset="0"/>
              </a:rPr>
              <a:t>			acceptance can also be without knowing the reality in completeness, </a:t>
            </a:r>
          </a:p>
          <a:p>
            <a:pPr eaLnBrk="1" hangingPunct="1">
              <a:spcBef>
                <a:spcPct val="20000"/>
              </a:spcBef>
              <a:buFont typeface="Symbol" panose="05050102010706020507" pitchFamily="18" charset="2"/>
              <a:buNone/>
            </a:pPr>
            <a:r>
              <a:rPr lang="en-US" altLang="en-US">
                <a:solidFill>
                  <a:srgbClr val="FF0000"/>
                </a:solidFill>
                <a:cs typeface="Arial" panose="020B0604020202020204" pitchFamily="34" charset="0"/>
              </a:rPr>
              <a:t>			i.e. one has not seen the reality or not seen it in its completeness </a:t>
            </a:r>
          </a:p>
          <a:p>
            <a:pPr eaLnBrk="1" hangingPunct="1">
              <a:spcBef>
                <a:spcPct val="20000"/>
              </a:spcBef>
              <a:buFont typeface="Symbol" panose="05050102010706020507" pitchFamily="18" charset="2"/>
              <a:buNone/>
            </a:pPr>
            <a:r>
              <a:rPr lang="en-US" altLang="en-US">
                <a:solidFill>
                  <a:srgbClr val="FF0000"/>
                </a:solidFill>
                <a:cs typeface="Arial" panose="020B0604020202020204" pitchFamily="34" charset="0"/>
              </a:rPr>
              <a:t>			but assumed something about it)</a:t>
            </a:r>
          </a:p>
          <a:p>
            <a:pPr eaLnBrk="1" hangingPunct="1">
              <a:spcBef>
                <a:spcPct val="20000"/>
              </a:spcBef>
            </a:pPr>
            <a:r>
              <a:rPr lang="en-US" altLang="en-US">
                <a:solidFill>
                  <a:srgbClr val="000000"/>
                </a:solidFill>
                <a:cs typeface="Arial" panose="020B0604020202020204" pitchFamily="34" charset="0"/>
              </a:rPr>
              <a:t>RECOGNISING	The relationship with that reality (human being or rest of nature)</a:t>
            </a:r>
          </a:p>
          <a:p>
            <a:pPr eaLnBrk="1" hangingPunct="1">
              <a:spcBef>
                <a:spcPct val="20000"/>
              </a:spcBef>
              <a:buFont typeface="Symbol" panose="05050102010706020507" pitchFamily="18" charset="2"/>
              <a:buNone/>
            </a:pPr>
            <a:r>
              <a:rPr lang="en-US" altLang="en-US">
                <a:solidFill>
                  <a:srgbClr val="000000"/>
                </a:solidFill>
                <a:cs typeface="Arial" panose="020B0604020202020204" pitchFamily="34" charset="0"/>
              </a:rPr>
              <a:t>FULFILLING	The relationship with that reality (human being or rest of nature)</a:t>
            </a:r>
            <a:endParaRPr lang="en-US" altLang="en-US">
              <a:solidFill>
                <a:srgbClr val="FF0000"/>
              </a:solidFill>
              <a:cs typeface="Arial" panose="020B0604020202020204" pitchFamily="34" charset="0"/>
            </a:endParaRPr>
          </a:p>
        </p:txBody>
      </p:sp>
      <p:pic>
        <p:nvPicPr>
          <p:cNvPr id="33" name="Picture 32">
            <a:extLst>
              <a:ext uri="{FF2B5EF4-FFF2-40B4-BE49-F238E27FC236}">
                <a16:creationId xmlns:a16="http://schemas.microsoft.com/office/drawing/2014/main" id="{841F60E3-04A0-49CB-BCFD-63A6313021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7490" y="5181600"/>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4">
            <a:extLst>
              <a:ext uri="{FF2B5EF4-FFF2-40B4-BE49-F238E27FC236}">
                <a16:creationId xmlns:a16="http://schemas.microsoft.com/office/drawing/2014/main" id="{439F07C2-382F-4EE4-8126-5D31D19EC623}"/>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ea typeface="Calibri" panose="020F0502020204030204" pitchFamily="34" charset="0"/>
                <a:cs typeface="Mangal" panose="00000400000000000000" pitchFamily="2"/>
              </a:rPr>
              <a:t>Understanding Human being as the Co-existence of the Self and the Body</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51203" name="Title 3">
            <a:extLst>
              <a:ext uri="{FF2B5EF4-FFF2-40B4-BE49-F238E27FC236}">
                <a16:creationId xmlns:a16="http://schemas.microsoft.com/office/drawing/2014/main" id="{BA10F9A3-9ECA-4607-95AB-5D25618F897D}"/>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7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A87A141B-2914-40D0-8F6E-6FB0AB2874F9}"/>
              </a:ext>
            </a:extLst>
          </p:cNvPr>
          <p:cNvSpPr>
            <a:spLocks noGrp="1" noChangeArrowheads="1"/>
          </p:cNvSpPr>
          <p:nvPr>
            <p:ph sz="half" idx="1"/>
          </p:nvPr>
        </p:nvSpPr>
        <p:spPr bwMode="auto">
          <a:xfrm>
            <a:off x="0" y="609600"/>
            <a:ext cx="1676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Isn’t the quality of the physical facility also important? Like quality of food… so isn’t the need of the Body also qualitative?</a:t>
            </a:r>
            <a:endParaRPr lang="en-IN" altLang="en-US"/>
          </a:p>
        </p:txBody>
      </p:sp>
      <p:sp>
        <p:nvSpPr>
          <p:cNvPr id="52227" name="Content Placeholder 2">
            <a:extLst>
              <a:ext uri="{FF2B5EF4-FFF2-40B4-BE49-F238E27FC236}">
                <a16:creationId xmlns:a16="http://schemas.microsoft.com/office/drawing/2014/main" id="{17EF0DF0-53B9-41A5-89CF-C7831499EF14}"/>
              </a:ext>
            </a:extLst>
          </p:cNvPr>
          <p:cNvSpPr>
            <a:spLocks noGrp="1" noChangeArrowheads="1"/>
          </p:cNvSpPr>
          <p:nvPr>
            <p:ph sz="half" idx="2"/>
          </p:nvPr>
        </p:nvSpPr>
        <p:spPr bwMode="auto">
          <a:xfrm>
            <a:off x="1905000" y="609600"/>
            <a:ext cx="102870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solidFill>
                  <a:srgbClr val="0D0D0D"/>
                </a:solidFill>
                <a:latin typeface="Söhne"/>
              </a:rPr>
              <a:t>Qualitative = If you need it, you need it all the time; if you don’t need it, it is never needed. There is no quantity associated with it</a:t>
            </a:r>
          </a:p>
          <a:p>
            <a:pPr marL="0" indent="0">
              <a:buFont typeface="Arial" panose="020B0604020202020204" pitchFamily="34" charset="0"/>
              <a:buNone/>
            </a:pPr>
            <a:endParaRPr lang="en-US" altLang="en-US">
              <a:solidFill>
                <a:srgbClr val="0D0D0D"/>
              </a:solidFill>
              <a:latin typeface="Söhne"/>
            </a:endParaRPr>
          </a:p>
          <a:p>
            <a:pPr marL="0" indent="0">
              <a:buFont typeface="Arial" panose="020B0604020202020204" pitchFamily="34" charset="0"/>
              <a:buNone/>
            </a:pPr>
            <a:r>
              <a:rPr lang="en-US" altLang="en-US">
                <a:solidFill>
                  <a:srgbClr val="0D0D0D"/>
                </a:solidFill>
                <a:latin typeface="Söhne"/>
              </a:rPr>
              <a:t>Qualitative = You can count the quantity in which it is needed</a:t>
            </a:r>
          </a:p>
          <a:p>
            <a:pPr marL="0" indent="0">
              <a:buFont typeface="Arial" panose="020B0604020202020204" pitchFamily="34" charset="0"/>
              <a:buNone/>
            </a:pPr>
            <a:endParaRPr lang="en-US" altLang="en-US">
              <a:solidFill>
                <a:srgbClr val="0D0D0D"/>
              </a:solidFill>
              <a:latin typeface="Söhne"/>
            </a:endParaRPr>
          </a:p>
          <a:p>
            <a:pPr marL="0" indent="0">
              <a:buFont typeface="Arial" panose="020B0604020202020204" pitchFamily="34" charset="0"/>
              <a:buNone/>
            </a:pPr>
            <a:r>
              <a:rPr lang="en-US" altLang="en-US">
                <a:solidFill>
                  <a:srgbClr val="0D0D0D"/>
                </a:solidFill>
                <a:latin typeface="Söhne"/>
              </a:rPr>
              <a:t>Quality = How effectively something fulfills the purpose for which it is used</a:t>
            </a:r>
          </a:p>
          <a:p>
            <a:pPr marL="0" indent="0">
              <a:buFont typeface="Arial" panose="020B0604020202020204" pitchFamily="34" charset="0"/>
              <a:buNone/>
            </a:pPr>
            <a:endParaRPr lang="en-US" altLang="en-US">
              <a:solidFill>
                <a:srgbClr val="0D0D0D"/>
              </a:solidFill>
              <a:latin typeface="Söhne"/>
            </a:endParaRPr>
          </a:p>
          <a:p>
            <a:pPr marL="0" indent="0">
              <a:buFont typeface="Arial" panose="020B0604020202020204" pitchFamily="34" charset="0"/>
              <a:buNone/>
            </a:pPr>
            <a:r>
              <a:rPr lang="en-US" altLang="en-US">
                <a:solidFill>
                  <a:srgbClr val="0D0D0D"/>
                </a:solidFill>
                <a:latin typeface="Söhne"/>
              </a:rPr>
              <a:t>e.g., quality of food = how nutritious the food is </a:t>
            </a:r>
          </a:p>
          <a:p>
            <a:pPr marL="0" indent="0">
              <a:buFont typeface="Arial" panose="020B0604020202020204" pitchFamily="34" charset="0"/>
              <a:buNone/>
            </a:pPr>
            <a:r>
              <a:rPr lang="en-US" altLang="en-US">
                <a:solidFill>
                  <a:srgbClr val="0D0D0D"/>
                </a:solidFill>
                <a:latin typeface="Söhne"/>
              </a:rPr>
              <a:t>(there may be multiple attributes to gauge how nutritious a particular food is)</a:t>
            </a:r>
          </a:p>
          <a:p>
            <a:pPr marL="0" indent="0">
              <a:buFont typeface="Arial" panose="020B0604020202020204" pitchFamily="34" charset="0"/>
              <a:buNone/>
            </a:pPr>
            <a:endParaRPr lang="en-US" altLang="en-US">
              <a:solidFill>
                <a:srgbClr val="0D0D0D"/>
              </a:solidFill>
              <a:latin typeface="Söhne"/>
            </a:endParaRPr>
          </a:p>
          <a:p>
            <a:pPr marL="0" indent="0">
              <a:buFont typeface="Arial" panose="020B0604020202020204" pitchFamily="34" charset="0"/>
              <a:buNone/>
            </a:pPr>
            <a:r>
              <a:rPr lang="en-US" altLang="en-US">
                <a:solidFill>
                  <a:srgbClr val="0D0D0D"/>
                </a:solidFill>
                <a:latin typeface="Söhne"/>
              </a:rPr>
              <a:t>ChatGPT def: "quality of food" refers to the characteristics, attributes, and overall excellence of food products. High-quality food typically meets or exceeds consumer expectations in terms of health benefits, safety considerations and sensory experience.</a:t>
            </a:r>
            <a:endParaRPr lang="en-IN" altLang="en-US"/>
          </a:p>
        </p:txBody>
      </p:sp>
      <p:sp>
        <p:nvSpPr>
          <p:cNvPr id="52228" name="Title 3">
            <a:extLst>
              <a:ext uri="{FF2B5EF4-FFF2-40B4-BE49-F238E27FC236}">
                <a16:creationId xmlns:a16="http://schemas.microsoft.com/office/drawing/2014/main" id="{C2428F58-891A-4D7B-983D-5294CDBC89E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	Response</a:t>
            </a:r>
            <a:endParaRPr lang="en-I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a:extLst>
              <a:ext uri="{FF2B5EF4-FFF2-40B4-BE49-F238E27FC236}">
                <a16:creationId xmlns:a16="http://schemas.microsoft.com/office/drawing/2014/main" id="{D2DB119C-1E59-41D6-9B6D-6C94056826F0}"/>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Body is tangible but I can’t see the Self. It seems so intangible. How can we see the self? </a:t>
            </a:r>
            <a:r>
              <a:rPr lang="en-IN" altLang="en-US"/>
              <a:t>or do we have to assume it only?</a:t>
            </a:r>
          </a:p>
          <a:p>
            <a:endParaRPr lang="en-US" altLang="en-US"/>
          </a:p>
          <a:p>
            <a:endParaRPr lang="en-US" altLang="en-US"/>
          </a:p>
          <a:p>
            <a:endParaRPr lang="en-IN" altLang="en-US"/>
          </a:p>
          <a:p>
            <a:endParaRPr lang="en-US" altLang="en-US"/>
          </a:p>
        </p:txBody>
      </p:sp>
      <p:sp>
        <p:nvSpPr>
          <p:cNvPr id="53251" name="Content Placeholder 2">
            <a:extLst>
              <a:ext uri="{FF2B5EF4-FFF2-40B4-BE49-F238E27FC236}">
                <a16:creationId xmlns:a16="http://schemas.microsoft.com/office/drawing/2014/main" id="{F541958F-6A13-4BE7-BAFB-29549C8F79A4}"/>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IN" altLang="en-US"/>
              <a:t>Body is tangible- to whom- self or body? How do you see the body? By observing the form of the body, then close your eyes and see if you can still feel that body is there. How do you feel that body is there? By observing the sensation from the body, now who is observing the sensation-  self or body?  Now, we can see that it is the self who is feeling the sensation and deciding that the body is there, similarly, it is the self who is seeing the form of the body and deciding that the body is there. So, now who is more authentic- self or body, is self authenticating that body is there or otherwise? Certainly, self is more authentic and it is authenticating that body is there.</a:t>
            </a:r>
            <a:endParaRPr lang="en-US" altLang="en-US"/>
          </a:p>
        </p:txBody>
      </p:sp>
      <p:sp>
        <p:nvSpPr>
          <p:cNvPr id="53252" name="Title 3">
            <a:extLst>
              <a:ext uri="{FF2B5EF4-FFF2-40B4-BE49-F238E27FC236}">
                <a16:creationId xmlns:a16="http://schemas.microsoft.com/office/drawing/2014/main" id="{5F02A412-1D93-4E20-AA54-72725B7C940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1: Self and Body			</a:t>
            </a:r>
            <a:r>
              <a:rPr lang="en-US" altLang="en-US"/>
              <a:t>Response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B138BF05-4946-4D49-998C-34A572863143}"/>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There is no talk of Self in Science, Medicine or Biology or Neuroscience etc. Then how can you talk about Self so authentically? What is the need to separate them?</a:t>
            </a:r>
          </a:p>
          <a:p>
            <a:endParaRPr lang="en-US" altLang="en-US"/>
          </a:p>
          <a:p>
            <a:endParaRPr lang="en-US" altLang="en-US"/>
          </a:p>
          <a:p>
            <a:endParaRPr lang="en-US" altLang="en-US"/>
          </a:p>
          <a:p>
            <a:endParaRPr lang="en-US" altLang="en-US"/>
          </a:p>
          <a:p>
            <a:endParaRPr lang="en-US" altLang="en-US"/>
          </a:p>
          <a:p>
            <a:endParaRPr lang="en-US" altLang="en-US"/>
          </a:p>
          <a:p>
            <a:endParaRPr lang="en-IN" altLang="en-US"/>
          </a:p>
          <a:p>
            <a:endParaRPr lang="en-US" altLang="en-US"/>
          </a:p>
        </p:txBody>
      </p:sp>
      <p:sp>
        <p:nvSpPr>
          <p:cNvPr id="54275" name="Content Placeholder 2">
            <a:extLst>
              <a:ext uri="{FF2B5EF4-FFF2-40B4-BE49-F238E27FC236}">
                <a16:creationId xmlns:a16="http://schemas.microsoft.com/office/drawing/2014/main" id="{111B085A-0DFB-4829-8003-2F1C7A71768D}"/>
              </a:ext>
            </a:extLst>
          </p:cNvPr>
          <p:cNvSpPr>
            <a:spLocks noGrp="1"/>
          </p:cNvSpPr>
          <p:nvPr>
            <p:ph sz="half" idx="2"/>
          </p:nvPr>
        </p:nvSpPr>
        <p:spPr bwMode="auto">
          <a:xfrm>
            <a:off x="6210300" y="5334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IN" altLang="en-US"/>
              <a:t>What  we are saying is that every one of us can authenticate for himself that self is there; in fact, one can authenticate that he is the self in co-existence with the body and not just the body. If science includes this self, consciousness in its subject of study, it will be able to understand human being better than it is able to do today. So is the case with </a:t>
            </a:r>
            <a:r>
              <a:rPr lang="en-US" altLang="en-US"/>
              <a:t>Medicine or Biology or Neuroscience etc. </a:t>
            </a:r>
          </a:p>
          <a:p>
            <a:pPr marL="0" indent="0"/>
            <a:r>
              <a:rPr lang="en-IN" altLang="en-US"/>
              <a:t>When we are  alive, we can certainly see that self is there and it is using the body as an instrument, body does what self wants the body to do. Further, we can see that the need and activities of the self are continuous while that of body are temporary; this points towards the possibility of self being continuous while body being temporary. But, i will leave it open for you to reflect for the time being,  </a:t>
            </a:r>
            <a:endParaRPr lang="en-US" altLang="en-US"/>
          </a:p>
        </p:txBody>
      </p:sp>
      <p:sp>
        <p:nvSpPr>
          <p:cNvPr id="54276" name="Title 3">
            <a:extLst>
              <a:ext uri="{FF2B5EF4-FFF2-40B4-BE49-F238E27FC236}">
                <a16:creationId xmlns:a16="http://schemas.microsoft.com/office/drawing/2014/main" id="{A4F8036C-F898-48C9-B078-6B87139E5E6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1: Self and Body			</a:t>
            </a:r>
            <a:r>
              <a:rPr lang="en-US" altLang="en-US"/>
              <a:t>Response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E21EB349-043C-4086-B0B2-EF89539E5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7567C142-2EFE-4024-BFB6-42E2AA0E016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Some Implications of Perceiving/ Assuming Human Being = Body</a:t>
            </a:r>
          </a:p>
        </p:txBody>
      </p:sp>
      <p:sp>
        <p:nvSpPr>
          <p:cNvPr id="55299" name="Text Placeholder 2">
            <a:extLst>
              <a:ext uri="{FF2B5EF4-FFF2-40B4-BE49-F238E27FC236}">
                <a16:creationId xmlns:a16="http://schemas.microsoft.com/office/drawing/2014/main" id="{DC9B6AF7-5942-4B25-8E8D-218D8ECD534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Happiness is sought through </a:t>
            </a:r>
          </a:p>
          <a:p>
            <a:pPr lvl="1"/>
            <a:r>
              <a:rPr altLang="en-US" sz="2200"/>
              <a:t>sensation (through the body) </a:t>
            </a:r>
          </a:p>
          <a:p>
            <a:pPr lvl="1"/>
            <a:r>
              <a:rPr altLang="en-US" sz="2200"/>
              <a:t>getting the right feeling (like respect…) from the other</a:t>
            </a:r>
          </a:p>
          <a:p>
            <a:pPr>
              <a:buFont typeface="Symbol" pitchFamily="18" charset="2"/>
              <a:buNone/>
            </a:pPr>
            <a:endParaRPr altLang="en-US"/>
          </a:p>
          <a:p>
            <a:pPr>
              <a:buFont typeface="Symbol" pitchFamily="18" charset="2"/>
              <a:buNone/>
            </a:pPr>
            <a:r>
              <a:rPr altLang="en-US"/>
              <a:t>As a result</a:t>
            </a:r>
          </a:p>
          <a:p>
            <a:pPr lvl="1"/>
            <a:r>
              <a:rPr altLang="en-US" sz="2200"/>
              <a:t>The body is harmed due to excessive consumption or over indulgence to get favourable sensation</a:t>
            </a:r>
          </a:p>
          <a:p>
            <a:pPr lvl="1"/>
            <a:r>
              <a:rPr altLang="en-US" sz="2200"/>
              <a:t>Continuity of happiness can not be ensured</a:t>
            </a:r>
          </a:p>
          <a:p>
            <a:pPr lvl="1"/>
            <a:r>
              <a:rPr altLang="en-US" sz="2200"/>
              <a:t>There is a major impact on family, society, nature…</a:t>
            </a:r>
          </a:p>
          <a:p>
            <a:pPr>
              <a:buFont typeface="Symbol" pitchFamily="18" charset="2"/>
              <a:buNone/>
            </a:pPr>
            <a:endParaRPr altLang="en-US">
              <a:solidFill>
                <a:srgbClr val="FF0000"/>
              </a:solidFill>
            </a:endParaRPr>
          </a:p>
          <a:p>
            <a:pPr>
              <a:buFont typeface="Symbol" pitchFamily="18" charset="2"/>
              <a:buNone/>
            </a:pPr>
            <a:r>
              <a:rPr altLang="en-US">
                <a:solidFill>
                  <a:srgbClr val="FF0000"/>
                </a:solidFill>
              </a:rPr>
              <a:t>A large number of diseases are psychosomatic in nature</a:t>
            </a:r>
          </a:p>
          <a:p>
            <a:pPr>
              <a:buFont typeface="Symbol" pitchFamily="18" charset="2"/>
              <a:buNone/>
            </a:pPr>
            <a:r>
              <a:rPr altLang="en-US">
                <a:solidFill>
                  <a:srgbClr val="FF0000"/>
                </a:solidFill>
              </a:rPr>
              <a:t>e.g. Over eating, consumption of "junk food" etc. for happiness - causing obesity and ill health</a:t>
            </a:r>
          </a:p>
          <a:p>
            <a:pPr>
              <a:buFont typeface="Wingdings" panose="05000000000000000000" pitchFamily="2" charset="2"/>
              <a:buNone/>
            </a:pPr>
            <a:r>
              <a:rPr altLang="en-US">
                <a:solidFill>
                  <a:srgbClr val="FF0000"/>
                </a:solidFill>
              </a:rPr>
              <a:t>The lack of feeling (resulting in unhappiness) causes physical symptoms</a:t>
            </a:r>
          </a:p>
          <a:p>
            <a:pPr>
              <a:buFont typeface="Wingdings" panose="05000000000000000000" pitchFamily="2" charset="2"/>
              <a:buNone/>
            </a:pPr>
            <a:r>
              <a:rPr altLang="en-US">
                <a:solidFill>
                  <a:srgbClr val="FF0000"/>
                </a:solidFill>
              </a:rPr>
              <a:t>The environment (family, society, nature…) is not a major concern or it </a:t>
            </a:r>
            <a:r>
              <a:rPr lang="en-IN" altLang="en-US">
                <a:solidFill>
                  <a:srgbClr val="FF0000"/>
                </a:solidFill>
              </a:rPr>
              <a:t>is exploited</a:t>
            </a:r>
            <a:endParaRPr altLang="en-US">
              <a:solidFill>
                <a:srgbClr val="FF0000"/>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B90413A6-23FA-45DF-8369-B496D8D4F632}"/>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Is there any strict boundary between the two? Is the Self inside the Body?</a:t>
            </a:r>
          </a:p>
          <a:p>
            <a:endParaRPr lang="en-US" altLang="en-US"/>
          </a:p>
          <a:p>
            <a:endParaRPr lang="en-US" altLang="en-US"/>
          </a:p>
          <a:p>
            <a:endParaRPr lang="en-US" altLang="en-US"/>
          </a:p>
          <a:p>
            <a:endParaRPr lang="en-US" altLang="en-US"/>
          </a:p>
          <a:p>
            <a:r>
              <a:rPr lang="en-US" altLang="en-US"/>
              <a:t>How are Self and Body connected?</a:t>
            </a:r>
          </a:p>
          <a:p>
            <a:endParaRPr lang="en-US" altLang="en-US"/>
          </a:p>
          <a:p>
            <a:endParaRPr lang="en-IN" altLang="en-US"/>
          </a:p>
          <a:p>
            <a:endParaRPr lang="en-US" altLang="en-US"/>
          </a:p>
        </p:txBody>
      </p:sp>
      <p:sp>
        <p:nvSpPr>
          <p:cNvPr id="30723" name="Content Placeholder 2">
            <a:extLst>
              <a:ext uri="{FF2B5EF4-FFF2-40B4-BE49-F238E27FC236}">
                <a16:creationId xmlns:a16="http://schemas.microsoft.com/office/drawing/2014/main" id="{88AB6A10-7D55-45A3-9FFD-550C9FA3D743}"/>
              </a:ext>
            </a:extLst>
          </p:cNvPr>
          <p:cNvSpPr>
            <a:spLocks noGrp="1"/>
          </p:cNvSpPr>
          <p:nvPr>
            <p:ph sz="half" idx="2"/>
          </p:nvPr>
        </p:nvSpPr>
        <p:spPr bwMode="auto">
          <a:xfrm>
            <a:off x="6210300" y="533400"/>
            <a:ext cx="5981700" cy="5943600"/>
          </a:xfrm>
        </p:spPr>
        <p:txBody>
          <a:bodyPr vert="horz" wrap="square" lIns="91440" tIns="45720" rIns="91440" bIns="45720" numCol="1" anchor="t" anchorCtr="0" compatLnSpc="1">
            <a:prstTxWarp prst="textNoShape">
              <a:avLst/>
            </a:prstTxWarp>
          </a:bodyPr>
          <a:lstStyle/>
          <a:p>
            <a:pPr marL="0" indent="0">
              <a:defRPr/>
            </a:pPr>
            <a:r>
              <a:rPr lang="en-IN" altLang="en-US" dirty="0"/>
              <a:t>I think that this issue calls for lot of self-exploration before we can discuss about it. Only when we develop the capacity to see the self, the body and the interaction between the two that we will be able to sense of the response.</a:t>
            </a:r>
          </a:p>
          <a:p>
            <a:pPr marL="0" indent="0">
              <a:defRPr/>
            </a:pPr>
            <a:endParaRPr lang="en-IN" altLang="en-US" dirty="0"/>
          </a:p>
          <a:p>
            <a:pPr>
              <a:defRPr/>
            </a:pPr>
            <a:r>
              <a:rPr lang="en-IN" altLang="en-US" dirty="0"/>
              <a:t>Transaction between the self and body is in the form of information. Self is giving some instruction to body (to eat for example) and self is reading some sensation (sensation of pain for example) from the body. We will discuss this in detail in later lectures.</a:t>
            </a:r>
            <a:br>
              <a:rPr lang="en-IN" altLang="en-US" dirty="0"/>
            </a:br>
            <a:r>
              <a:rPr lang="en-IN" altLang="en-US" dirty="0"/>
              <a:t>Two questions can be asked – </a:t>
            </a:r>
          </a:p>
          <a:p>
            <a:pPr lvl="2">
              <a:defRPr/>
            </a:pPr>
            <a:r>
              <a:rPr lang="en-US" altLang="en-US" dirty="0"/>
              <a:t>What is the transaction between the Self and the Body?</a:t>
            </a:r>
          </a:p>
          <a:p>
            <a:pPr lvl="2">
              <a:defRPr/>
            </a:pPr>
            <a:r>
              <a:rPr lang="en-US" altLang="en-US" dirty="0"/>
              <a:t>What is the basis for this?</a:t>
            </a:r>
          </a:p>
          <a:p>
            <a:pPr marL="0" indent="0">
              <a:defRPr/>
            </a:pPr>
            <a:endParaRPr lang="en-US" altLang="en-US" dirty="0"/>
          </a:p>
        </p:txBody>
      </p:sp>
      <p:sp>
        <p:nvSpPr>
          <p:cNvPr id="56324" name="Title 3">
            <a:extLst>
              <a:ext uri="{FF2B5EF4-FFF2-40B4-BE49-F238E27FC236}">
                <a16:creationId xmlns:a16="http://schemas.microsoft.com/office/drawing/2014/main" id="{D879C68F-4C3A-400B-8588-64902B02946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1: Self and Body			</a:t>
            </a:r>
            <a:r>
              <a:rPr lang="en-US" altLang="en-US"/>
              <a:t>Response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a:extLst>
              <a:ext uri="{FF2B5EF4-FFF2-40B4-BE49-F238E27FC236}">
                <a16:creationId xmlns:a16="http://schemas.microsoft.com/office/drawing/2014/main" id="{4A925C64-35AC-449C-8FB3-EF44BC9CCD07}"/>
              </a:ext>
            </a:extLst>
          </p:cNvPr>
          <p:cNvSpPr>
            <a:spLocks noGrp="1" noChangeArrowheads="1"/>
          </p:cNvSpPr>
          <p:nvPr>
            <p:ph sz="half" idx="1"/>
          </p:nvPr>
        </p:nvSpPr>
        <p:spPr bwMode="auto">
          <a:xfrm>
            <a:off x="0" y="609600"/>
            <a:ext cx="2971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Thinking</a:t>
            </a:r>
            <a:endParaRPr lang="en-IN" altLang="en-US"/>
          </a:p>
        </p:txBody>
      </p:sp>
      <p:sp>
        <p:nvSpPr>
          <p:cNvPr id="57347" name="Content Placeholder 2">
            <a:extLst>
              <a:ext uri="{FF2B5EF4-FFF2-40B4-BE49-F238E27FC236}">
                <a16:creationId xmlns:a16="http://schemas.microsoft.com/office/drawing/2014/main" id="{4916AF40-9F97-4EB8-8394-E2700B063C9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Walking</a:t>
            </a:r>
            <a:br>
              <a:rPr lang="en-IN" altLang="en-US"/>
            </a:br>
            <a:br>
              <a:rPr lang="en-IN" altLang="en-US"/>
            </a:br>
            <a:r>
              <a:rPr lang="en-IN" altLang="en-US"/>
              <a:t>Breathing</a:t>
            </a:r>
          </a:p>
        </p:txBody>
      </p:sp>
      <p:sp>
        <p:nvSpPr>
          <p:cNvPr id="57348" name="Title 3">
            <a:extLst>
              <a:ext uri="{FF2B5EF4-FFF2-40B4-BE49-F238E27FC236}">
                <a16:creationId xmlns:a16="http://schemas.microsoft.com/office/drawing/2014/main" id="{0EA7C59D-44F9-4258-BE16-33EA7088A41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Activities of the Self		Body			In the Body with involvement of Self</a:t>
            </a:r>
            <a:endParaRPr lang="en-IN" altLang="en-US"/>
          </a:p>
        </p:txBody>
      </p:sp>
      <p:sp>
        <p:nvSpPr>
          <p:cNvPr id="57349" name="Content Placeholder 1">
            <a:extLst>
              <a:ext uri="{FF2B5EF4-FFF2-40B4-BE49-F238E27FC236}">
                <a16:creationId xmlns:a16="http://schemas.microsoft.com/office/drawing/2014/main" id="{D99D8998-D286-4220-B978-9463289EB7E1}"/>
              </a:ext>
            </a:extLst>
          </p:cNvPr>
          <p:cNvSpPr txBox="1">
            <a:spLocks noChangeArrowheads="1"/>
          </p:cNvSpPr>
          <p:nvPr/>
        </p:nvSpPr>
        <p:spPr bwMode="auto">
          <a:xfrm>
            <a:off x="3094038" y="609600"/>
            <a:ext cx="2971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indent="-228600">
              <a:defRPr>
                <a:solidFill>
                  <a:schemeClr val="tx1"/>
                </a:solidFill>
                <a:latin typeface="Arial" panose="020B0604020202020204" pitchFamily="34" charset="0"/>
              </a:defRPr>
            </a:lvl2pPr>
            <a:lvl3pPr marL="685800" indent="-228600">
              <a:defRPr>
                <a:solidFill>
                  <a:schemeClr val="tx1"/>
                </a:solidFill>
                <a:latin typeface="Arial" panose="020B0604020202020204" pitchFamily="34" charset="0"/>
              </a:defRPr>
            </a:lvl3pPr>
            <a:lvl4pPr marL="900113" indent="-212725">
              <a:defRPr>
                <a:solidFill>
                  <a:schemeClr val="tx1"/>
                </a:solidFill>
                <a:latin typeface="Arial" panose="020B0604020202020204" pitchFamily="34" charset="0"/>
              </a:defRPr>
            </a:lvl4pPr>
            <a:lvl5pPr marL="1146175" indent="-244475">
              <a:defRPr>
                <a:solidFill>
                  <a:schemeClr val="tx1"/>
                </a:solidFill>
                <a:latin typeface="Arial" panose="020B0604020202020204" pitchFamily="34" charset="0"/>
              </a:defRPr>
            </a:lvl5pPr>
            <a:lvl6pPr marL="1603375" indent="-244475" eaLnBrk="0" fontAlgn="base" hangingPunct="0">
              <a:spcBef>
                <a:spcPct val="0"/>
              </a:spcBef>
              <a:spcAft>
                <a:spcPct val="0"/>
              </a:spcAft>
              <a:defRPr>
                <a:solidFill>
                  <a:schemeClr val="tx1"/>
                </a:solidFill>
                <a:latin typeface="Arial" panose="020B0604020202020204" pitchFamily="34" charset="0"/>
              </a:defRPr>
            </a:lvl6pPr>
            <a:lvl7pPr marL="2060575" indent="-244475" eaLnBrk="0" fontAlgn="base" hangingPunct="0">
              <a:spcBef>
                <a:spcPct val="0"/>
              </a:spcBef>
              <a:spcAft>
                <a:spcPct val="0"/>
              </a:spcAft>
              <a:defRPr>
                <a:solidFill>
                  <a:schemeClr val="tx1"/>
                </a:solidFill>
                <a:latin typeface="Arial" panose="020B0604020202020204" pitchFamily="34" charset="0"/>
              </a:defRPr>
            </a:lvl7pPr>
            <a:lvl8pPr marL="2517775" indent="-244475" eaLnBrk="0" fontAlgn="base" hangingPunct="0">
              <a:spcBef>
                <a:spcPct val="0"/>
              </a:spcBef>
              <a:spcAft>
                <a:spcPct val="0"/>
              </a:spcAft>
              <a:defRPr>
                <a:solidFill>
                  <a:schemeClr val="tx1"/>
                </a:solidFill>
                <a:latin typeface="Arial" panose="020B0604020202020204" pitchFamily="34" charset="0"/>
              </a:defRPr>
            </a:lvl8pPr>
            <a:lvl9pPr marL="2974975" indent="-244475"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endParaRPr lang="en-US" altLang="en-US" sz="2200"/>
          </a:p>
          <a:p>
            <a:pPr>
              <a:spcBef>
                <a:spcPct val="20000"/>
              </a:spcBef>
              <a:buFont typeface="Arial" panose="020B0604020202020204" pitchFamily="34" charset="0"/>
              <a:buNone/>
            </a:pPr>
            <a:r>
              <a:rPr lang="en-US" altLang="en-US" sz="2200"/>
              <a:t>Digesting Food</a:t>
            </a:r>
            <a:endParaRPr lang="en-IN" altLang="en-US" sz="2200"/>
          </a:p>
        </p:txBody>
      </p:sp>
      <p:cxnSp>
        <p:nvCxnSpPr>
          <p:cNvPr id="7" name="Straight Connector 6">
            <a:extLst>
              <a:ext uri="{FF2B5EF4-FFF2-40B4-BE49-F238E27FC236}">
                <a16:creationId xmlns:a16="http://schemas.microsoft.com/office/drawing/2014/main" id="{F070B34A-FB52-4D9A-B8AC-7FA7A6E96301}"/>
              </a:ext>
            </a:extLst>
          </p:cNvPr>
          <p:cNvCxnSpPr/>
          <p:nvPr/>
        </p:nvCxnSpPr>
        <p:spPr>
          <a:xfrm flipH="1">
            <a:off x="2949575" y="457200"/>
            <a:ext cx="22225" cy="60960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FD92A02-B58C-4F23-813B-2BD011E05C98}"/>
              </a:ext>
            </a:extLst>
          </p:cNvPr>
          <p:cNvCxnSpPr/>
          <p:nvPr/>
        </p:nvCxnSpPr>
        <p:spPr>
          <a:xfrm flipH="1">
            <a:off x="5897563" y="381000"/>
            <a:ext cx="23812"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a:extLst>
              <a:ext uri="{FF2B5EF4-FFF2-40B4-BE49-F238E27FC236}">
                <a16:creationId xmlns:a16="http://schemas.microsoft.com/office/drawing/2014/main" id="{238AEDDD-32CB-4FFF-98A7-EA9A2DCDB25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 don’t think while sleeping. So, the activities of the Self should be also temporary, isn’t it?</a:t>
            </a:r>
          </a:p>
          <a:p>
            <a:endParaRPr lang="en-US" altLang="en-US" sz="1000"/>
          </a:p>
          <a:p>
            <a:endParaRPr lang="en-US" altLang="en-US"/>
          </a:p>
          <a:p>
            <a:endParaRPr lang="en-US" altLang="en-US"/>
          </a:p>
          <a:p>
            <a:endParaRPr lang="en-US" altLang="en-US"/>
          </a:p>
          <a:p>
            <a:endParaRPr lang="en-US" altLang="en-US"/>
          </a:p>
          <a:p>
            <a:endParaRPr lang="en-US" altLang="en-US"/>
          </a:p>
          <a:p>
            <a:r>
              <a:rPr lang="en-US" altLang="en-US"/>
              <a:t>Are some of the needs of the Body also continuous? I always need air and water.</a:t>
            </a:r>
          </a:p>
          <a:p>
            <a:endParaRPr lang="en-US" altLang="en-US" sz="1000"/>
          </a:p>
          <a:p>
            <a:endParaRPr lang="en-US" altLang="en-US" sz="1000"/>
          </a:p>
          <a:p>
            <a:endParaRPr lang="en-IN" altLang="en-US"/>
          </a:p>
        </p:txBody>
      </p:sp>
      <p:sp>
        <p:nvSpPr>
          <p:cNvPr id="58371" name="Content Placeholder 2">
            <a:extLst>
              <a:ext uri="{FF2B5EF4-FFF2-40B4-BE49-F238E27FC236}">
                <a16:creationId xmlns:a16="http://schemas.microsoft.com/office/drawing/2014/main" id="{B6E1ECA4-451F-4453-AD93-0125A5005E6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Do you dream while sleeping? Does dream include thinking? Now,, try to be aware of your imagination when you are awake, then slowly you can be aware of your imagination even when you are asleep, then you will be able to verify whether you are thinking while sleeping or not.</a:t>
            </a:r>
          </a:p>
          <a:p>
            <a:endParaRPr lang="en-IN" altLang="en-US"/>
          </a:p>
          <a:p>
            <a:r>
              <a:rPr lang="en-IN" altLang="en-US"/>
              <a:t>Needs and activities of the body are temporary. We breathe in and then breathe out, both breathing in and breathing out are temporary.</a:t>
            </a:r>
          </a:p>
          <a:p>
            <a:endParaRPr lang="en-IN" altLang="en-US"/>
          </a:p>
        </p:txBody>
      </p:sp>
      <p:sp>
        <p:nvSpPr>
          <p:cNvPr id="58372" name="Title 3">
            <a:extLst>
              <a:ext uri="{FF2B5EF4-FFF2-40B4-BE49-F238E27FC236}">
                <a16:creationId xmlns:a16="http://schemas.microsoft.com/office/drawing/2014/main" id="{62F63DB4-CA27-4D2D-BDAB-FC121AABB4B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2: Need and Activity			</a:t>
            </a:r>
            <a:r>
              <a:rPr lang="en-US" altLang="en-US"/>
              <a:t>Response</a:t>
            </a:r>
            <a:endParaRPr lang="en-I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a:extLst>
              <a:ext uri="{FF2B5EF4-FFF2-40B4-BE49-F238E27FC236}">
                <a16:creationId xmlns:a16="http://schemas.microsoft.com/office/drawing/2014/main" id="{D643978D-7B18-4DAD-ABF1-59320256996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do say that I got less respect than the other (on a particular occasion). So isn’t respect also quantitative?</a:t>
            </a:r>
          </a:p>
          <a:p>
            <a:endParaRPr lang="en-IN" altLang="en-US" sz="1000"/>
          </a:p>
          <a:p>
            <a:endParaRPr lang="en-IN" altLang="en-US"/>
          </a:p>
          <a:p>
            <a:endParaRPr lang="en-IN" altLang="en-US"/>
          </a:p>
          <a:p>
            <a:endParaRPr lang="en-IN" altLang="en-US"/>
          </a:p>
          <a:p>
            <a:endParaRPr lang="en-IN" altLang="en-US"/>
          </a:p>
          <a:p>
            <a:r>
              <a:rPr lang="en-IN" altLang="en-US"/>
              <a:t>Can you explain more about this desire etc.?</a:t>
            </a:r>
          </a:p>
          <a:p>
            <a:endParaRPr lang="en-IN" altLang="en-US" sz="1000"/>
          </a:p>
          <a:p>
            <a:endParaRPr lang="en-IN" altLang="en-US"/>
          </a:p>
          <a:p>
            <a:r>
              <a:rPr lang="en-IN" altLang="en-US"/>
              <a:t>How are the activities of the Body and Self connected?</a:t>
            </a:r>
          </a:p>
        </p:txBody>
      </p:sp>
      <p:sp>
        <p:nvSpPr>
          <p:cNvPr id="59395" name="Content Placeholder 2">
            <a:extLst>
              <a:ext uri="{FF2B5EF4-FFF2-40B4-BE49-F238E27FC236}">
                <a16:creationId xmlns:a16="http://schemas.microsoft.com/office/drawing/2014/main" id="{87AA8800-AE82-4268-9932-F42C0E77DB60}"/>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When we start focussing on the expression of the feeling of respect, it becomes more or less; e.g. One is presented with a flower while the other is not. However if focus on the feeling itself, we can see that either there is feeling of respect or not, nothing in between.</a:t>
            </a:r>
          </a:p>
          <a:p>
            <a:endParaRPr lang="en-IN" altLang="en-US"/>
          </a:p>
          <a:p>
            <a:r>
              <a:rPr lang="en-IN" altLang="en-US"/>
              <a:t>We will do this as we proceed further in this section.</a:t>
            </a:r>
          </a:p>
          <a:p>
            <a:endParaRPr lang="en-IN" altLang="en-US"/>
          </a:p>
          <a:p>
            <a:r>
              <a:rPr lang="en-IN" altLang="en-US"/>
              <a:t>I have already given some hint when i said that Self is giving some instruction to body (to eat for example) and self is reading some sensation (sensation of pain for example) from the body. However, we will elaborate on it as we proceed further.</a:t>
            </a:r>
          </a:p>
        </p:txBody>
      </p:sp>
      <p:sp>
        <p:nvSpPr>
          <p:cNvPr id="59396" name="Title 3">
            <a:extLst>
              <a:ext uri="{FF2B5EF4-FFF2-40B4-BE49-F238E27FC236}">
                <a16:creationId xmlns:a16="http://schemas.microsoft.com/office/drawing/2014/main" id="{0B8BAB31-91CE-445C-BF22-ED626B7C098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2: Need and Activity			</a:t>
            </a:r>
            <a:r>
              <a:rPr lang="en-US" altLang="en-US"/>
              <a:t>Response</a:t>
            </a:r>
            <a:endParaRPr lang="en-I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a:extLst>
              <a:ext uri="{FF2B5EF4-FFF2-40B4-BE49-F238E27FC236}">
                <a16:creationId xmlns:a16="http://schemas.microsoft.com/office/drawing/2014/main" id="{7F1884CE-80CD-434C-8CA0-4CA361C907B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0419" name="Content Placeholder 2">
            <a:extLst>
              <a:ext uri="{FF2B5EF4-FFF2-40B4-BE49-F238E27FC236}">
                <a16:creationId xmlns:a16="http://schemas.microsoft.com/office/drawing/2014/main" id="{B1E832A5-4E52-4C47-997D-EDF91F9A220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0420" name="Title 3">
            <a:extLst>
              <a:ext uri="{FF2B5EF4-FFF2-40B4-BE49-F238E27FC236}">
                <a16:creationId xmlns:a16="http://schemas.microsoft.com/office/drawing/2014/main" id="{03A0202E-FE48-494D-82B4-F4B466D723F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815263CF-0ED9-4AAE-A16A-66B976DB5AFF}"/>
              </a:ext>
            </a:extLst>
          </p:cNvPr>
          <p:cNvSpPr>
            <a:spLocks noGrp="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altLang="en-US" dirty="0"/>
              <a:t>Recognizing is taking place in Self as well as Body. What is the difference between these two?</a:t>
            </a:r>
          </a:p>
          <a:p>
            <a:pPr>
              <a:defRPr/>
            </a:pPr>
            <a:endParaRPr lang="en-US" altLang="en-US" dirty="0"/>
          </a:p>
          <a:p>
            <a:pPr>
              <a:defRPr/>
            </a:pPr>
            <a:r>
              <a:rPr lang="en-US" altLang="en-US" dirty="0"/>
              <a:t>What is the difference between knowing, assuming and recognizing? </a:t>
            </a:r>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r>
              <a:rPr lang="en-US" altLang="en-US" dirty="0"/>
              <a:t>If I know, I don’t need to assume. Right? What is the role of assuming after knowing?</a:t>
            </a:r>
          </a:p>
          <a:p>
            <a:pPr>
              <a:defRPr/>
            </a:pPr>
            <a:endParaRPr lang="en-US" altLang="en-US" dirty="0">
              <a:highlight>
                <a:srgbClr val="FFFF00"/>
              </a:highlight>
            </a:endParaRPr>
          </a:p>
          <a:p>
            <a:pPr>
              <a:defRPr/>
            </a:pPr>
            <a:endParaRPr lang="en-US" altLang="en-US" dirty="0">
              <a:highlight>
                <a:srgbClr val="FFFF00"/>
              </a:highlight>
            </a:endParaRPr>
          </a:p>
        </p:txBody>
      </p:sp>
      <p:sp>
        <p:nvSpPr>
          <p:cNvPr id="61443" name="Content Placeholder 2">
            <a:extLst>
              <a:ext uri="{FF2B5EF4-FFF2-40B4-BE49-F238E27FC236}">
                <a16:creationId xmlns:a16="http://schemas.microsoft.com/office/drawing/2014/main" id="{2882D178-FC40-48FD-B375-8CA62C1BC573}"/>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In case of self, its recognising depends upon assuming as already mentioned.</a:t>
            </a:r>
          </a:p>
          <a:p>
            <a:endParaRPr lang="en-IN" altLang="en-US"/>
          </a:p>
          <a:p>
            <a:endParaRPr lang="en-IN" altLang="en-US"/>
          </a:p>
          <a:p>
            <a:r>
              <a:rPr lang="en-IN" altLang="en-US"/>
              <a:t>Knowing is to the reality as it is, in its completeness, assuming is some acceptance about the reality which may or may not be same as the reality as it is. Recognising has to do with recognition of my relationship with that reality.</a:t>
            </a:r>
          </a:p>
          <a:p>
            <a:endParaRPr lang="en-IN" altLang="en-US"/>
          </a:p>
          <a:p>
            <a:r>
              <a:rPr lang="en-IN" altLang="en-US"/>
              <a:t>Assuming is used in the sense of my acceptance; this acceptance may be based on knowing or without knowing.</a:t>
            </a:r>
          </a:p>
          <a:p>
            <a:endParaRPr lang="en-IN" altLang="en-US"/>
          </a:p>
          <a:p>
            <a:endParaRPr lang="en-IN" altLang="en-US"/>
          </a:p>
        </p:txBody>
      </p:sp>
      <p:sp>
        <p:nvSpPr>
          <p:cNvPr id="61444" name="Title 3">
            <a:extLst>
              <a:ext uri="{FF2B5EF4-FFF2-40B4-BE49-F238E27FC236}">
                <a16:creationId xmlns:a16="http://schemas.microsoft.com/office/drawing/2014/main" id="{906C53CE-58AA-42E0-9073-72256115C2D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3: Response of Self and Body	Response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99E51B13-E59B-40FC-AD8D-EAC4F4ED4B1E}"/>
              </a:ext>
            </a:extLst>
          </p:cNvPr>
          <p:cNvSpPr>
            <a:spLocks noGrp="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altLang="en-US" dirty="0"/>
              <a:t>What is the meaning of definite conduct here?</a:t>
            </a:r>
          </a:p>
          <a:p>
            <a:pPr>
              <a:defRPr/>
            </a:pPr>
            <a:endParaRPr lang="en-US" altLang="en-US" dirty="0">
              <a:highlight>
                <a:srgbClr val="FFFF00"/>
              </a:highlight>
            </a:endParaRPr>
          </a:p>
          <a:p>
            <a:pPr>
              <a:defRPr/>
            </a:pPr>
            <a:endParaRPr lang="en-US" altLang="en-US" dirty="0">
              <a:highlight>
                <a:srgbClr val="FFFF00"/>
              </a:highlight>
            </a:endParaRPr>
          </a:p>
        </p:txBody>
      </p:sp>
      <p:sp>
        <p:nvSpPr>
          <p:cNvPr id="62467" name="Content Placeholder 2">
            <a:extLst>
              <a:ext uri="{FF2B5EF4-FFF2-40B4-BE49-F238E27FC236}">
                <a16:creationId xmlns:a16="http://schemas.microsoft.com/office/drawing/2014/main" id="{622C9AFD-443D-402A-BCFB-7BCF2E1D152D}"/>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Definite conduct here means that our feeling in relationship has become definite, e.g. feeling of respect; its expression may still have variety. So, there is space for creativity in expression of the feeling in definite conduct.</a:t>
            </a:r>
          </a:p>
          <a:p>
            <a:endParaRPr lang="en-IN" altLang="en-US"/>
          </a:p>
          <a:p>
            <a:endParaRPr lang="en-IN" altLang="en-US"/>
          </a:p>
        </p:txBody>
      </p:sp>
      <p:sp>
        <p:nvSpPr>
          <p:cNvPr id="62468" name="Title 3">
            <a:extLst>
              <a:ext uri="{FF2B5EF4-FFF2-40B4-BE49-F238E27FC236}">
                <a16:creationId xmlns:a16="http://schemas.microsoft.com/office/drawing/2014/main" id="{7FECD32B-F61F-4CAF-8EF4-FFFB8D7CC66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3: Response of Self and Body	Response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18C1A8D-8206-4949-89D4-EF8D7BE980F6}"/>
              </a:ext>
            </a:extLst>
          </p:cNvPr>
          <p:cNvGraphicFramePr>
            <a:graphicFrameLocks noGrp="1"/>
          </p:cNvGraphicFramePr>
          <p:nvPr/>
        </p:nvGraphicFramePr>
        <p:xfrm>
          <a:off x="1524000" y="0"/>
          <a:ext cx="9144000" cy="768350"/>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350">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bl>
          </a:graphicData>
        </a:graphic>
      </p:graphicFrame>
      <p:sp>
        <p:nvSpPr>
          <p:cNvPr id="13321" name="Rectangle 8">
            <a:extLst>
              <a:ext uri="{FF2B5EF4-FFF2-40B4-BE49-F238E27FC236}">
                <a16:creationId xmlns:a16="http://schemas.microsoft.com/office/drawing/2014/main" id="{0C6F17BD-7EFE-47C3-8740-E4D49148339B}"/>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F973EE64-B8E8-4094-88CA-BE9AE52EEA2A}"/>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0547355-E1CF-40E2-843E-51E42C358058}"/>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endParaRPr altLang="en-US" dirty="0"/>
          </a:p>
          <a:p>
            <a:pPr>
              <a:buFont typeface="Symbol" pitchFamily="18" charset="2"/>
              <a:buNone/>
            </a:pPr>
            <a:endParaRPr altLang="en-US" dirty="0"/>
          </a:p>
          <a:p>
            <a:pPr>
              <a:buFont typeface="Symbol" pitchFamily="18" charset="2"/>
              <a:buNone/>
            </a:pPr>
            <a:endParaRPr altLang="en-US" dirty="0"/>
          </a:p>
          <a:p>
            <a:pPr>
              <a:buFont typeface="Symbol" pitchFamily="18" charset="2"/>
              <a:buNone/>
            </a:pPr>
            <a:endParaRPr altLang="en-US" dirty="0"/>
          </a:p>
          <a:p>
            <a:pPr>
              <a:buFont typeface="Symbol" pitchFamily="18" charset="2"/>
              <a:buNone/>
            </a:pPr>
            <a:endParaRPr altLang="en-US" dirty="0"/>
          </a:p>
          <a:p>
            <a:pPr>
              <a:buFont typeface="Symbol" pitchFamily="18" charset="2"/>
              <a:buNone/>
            </a:pPr>
            <a:endParaRPr altLang="en-US" dirty="0"/>
          </a:p>
          <a:p>
            <a:pPr>
              <a:buFont typeface="Symbol" pitchFamily="18" charset="2"/>
              <a:buNone/>
            </a:pPr>
            <a:r>
              <a:rPr altLang="en-US" sz="1700" dirty="0"/>
              <a:t>Are these needs of different types or of same type?</a:t>
            </a:r>
          </a:p>
          <a:p>
            <a:pPr>
              <a:buFont typeface="Symbol" pitchFamily="18" charset="2"/>
              <a:buNone/>
            </a:pPr>
            <a:endParaRPr altLang="en-US" sz="1700" dirty="0"/>
          </a:p>
          <a:p>
            <a:pPr>
              <a:buFont typeface="Symbol" pitchFamily="18" charset="2"/>
              <a:buNone/>
            </a:pPr>
            <a:r>
              <a:rPr altLang="en-US" sz="1700" b="1" dirty="0"/>
              <a:t>Are both types of needs important / Do we want fulfillment of both types of needs?</a:t>
            </a:r>
          </a:p>
          <a:p>
            <a:pPr>
              <a:buFont typeface="Symbol" pitchFamily="18" charset="2"/>
              <a:buNone/>
            </a:pPr>
            <a:endParaRPr altLang="en-US" sz="1700" b="1" dirty="0"/>
          </a:p>
          <a:p>
            <a:pPr>
              <a:buFont typeface="Symbol" pitchFamily="18" charset="2"/>
              <a:buNone/>
            </a:pPr>
            <a:r>
              <a:rPr altLang="en-US" sz="1700" b="1" dirty="0"/>
              <a:t>Are we working to fulfill both types of needs?</a:t>
            </a:r>
          </a:p>
          <a:p>
            <a:pPr>
              <a:buFont typeface="Symbol" pitchFamily="18" charset="2"/>
              <a:buNone/>
            </a:pPr>
            <a:endParaRPr altLang="en-US" sz="1700" dirty="0"/>
          </a:p>
          <a:p>
            <a:pPr>
              <a:buFont typeface="Symbol" pitchFamily="18" charset="2"/>
              <a:buNone/>
            </a:pPr>
            <a:r>
              <a:rPr altLang="en-US" sz="1700" b="1" dirty="0"/>
              <a:t>What is the priority between the needs of the Self  &amp; the needs of the Body?</a:t>
            </a:r>
          </a:p>
        </p:txBody>
      </p:sp>
      <p:graphicFrame>
        <p:nvGraphicFramePr>
          <p:cNvPr id="3" name="Table 2">
            <a:extLst>
              <a:ext uri="{FF2B5EF4-FFF2-40B4-BE49-F238E27FC236}">
                <a16:creationId xmlns:a16="http://schemas.microsoft.com/office/drawing/2014/main" id="{9CC4EF4B-98D5-43BE-B8D2-80F3055B81A0}"/>
              </a:ext>
            </a:extLst>
          </p:cNvPr>
          <p:cNvGraphicFramePr>
            <a:graphicFrameLocks noGrp="1"/>
          </p:cNvGraphicFramePr>
          <p:nvPr/>
        </p:nvGraphicFramePr>
        <p:xfrm>
          <a:off x="1524000" y="0"/>
          <a:ext cx="9144000" cy="2922588"/>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350">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10">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10">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18">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15381" name="Rectangle 8">
            <a:extLst>
              <a:ext uri="{FF2B5EF4-FFF2-40B4-BE49-F238E27FC236}">
                <a16:creationId xmlns:a16="http://schemas.microsoft.com/office/drawing/2014/main" id="{A86A9787-7BF0-4736-95C8-A3CB1FAC0C3C}"/>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F6DE4F66-41B9-4F6E-BAC2-392A37F323A7}"/>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20F7CEF-19B3-4F2C-94B0-4FDD21320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7490" y="5181600"/>
            <a:ext cx="1166801" cy="1298536"/>
          </a:xfrm>
          <a:prstGeom prst="rect">
            <a:avLst/>
          </a:prstGeom>
        </p:spPr>
      </p:pic>
    </p:spTree>
    <p:extLst>
      <p:ext uri="{BB962C8B-B14F-4D97-AF65-F5344CB8AC3E}">
        <p14:creationId xmlns:p14="http://schemas.microsoft.com/office/powerpoint/2010/main" val="2177095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3679F33-72A3-46E2-9233-A61237DAD393}"/>
              </a:ext>
            </a:extLst>
          </p:cNvPr>
          <p:cNvSpPr>
            <a:spLocks noGrp="1"/>
          </p:cNvSpPr>
          <p:nvPr>
            <p:ph type="body" sz="quarter" idx="4294967295"/>
          </p:nvPr>
        </p:nvSpPr>
        <p:spPr>
          <a:xfrm>
            <a:off x="0" y="609600"/>
            <a:ext cx="12192000" cy="5943600"/>
          </a:xfrm>
          <a:prstGeom prst="rect">
            <a:avLst/>
          </a:prstGeom>
        </p:spPr>
        <p:txBody>
          <a:bodyPr>
            <a:normAutofit fontScale="55000" lnSpcReduction="20000"/>
          </a:bodyPr>
          <a:lstStyle/>
          <a:p>
            <a:pPr>
              <a:buFont typeface="Symbol" pitchFamily="18" charset="2"/>
              <a:buNone/>
              <a:defRPr/>
            </a:pPr>
            <a:endParaRPr sz="4100"/>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r>
              <a:t>The needs of the Body can not be fulfilled by Right Understanding, Right Feelings alone</a:t>
            </a:r>
          </a:p>
          <a:p>
            <a:pPr>
              <a:buFont typeface="Symbol" pitchFamily="18" charset="2"/>
              <a:buNone/>
              <a:defRPr/>
            </a:pPr>
            <a:r>
              <a:t>The needs of the Self can not be fulfilled by Physio-Chemical Things</a:t>
            </a:r>
          </a:p>
          <a:p>
            <a:pPr>
              <a:buFont typeface="Symbol" pitchFamily="18" charset="2"/>
              <a:buNone/>
              <a:defRPr/>
            </a:pPr>
            <a:endParaRPr/>
          </a:p>
          <a:p>
            <a:pPr>
              <a:buFont typeface="Symbol" pitchFamily="18" charset="2"/>
              <a:buNone/>
              <a:defRPr/>
            </a:pPr>
            <a:r>
              <a:t>Both type of needs have to be understood  separately</a:t>
            </a:r>
          </a:p>
          <a:p>
            <a:pPr>
              <a:buFont typeface="Symbol" pitchFamily="18" charset="2"/>
              <a:buNone/>
              <a:defRPr/>
            </a:pPr>
            <a:r>
              <a:t>Both type of needs have to be fulfilled separately</a:t>
            </a:r>
          </a:p>
          <a:p>
            <a:pPr>
              <a:buFont typeface="Symbol" pitchFamily="18" charset="2"/>
              <a:buNone/>
              <a:defRPr/>
            </a:pPr>
            <a:endParaRPr/>
          </a:p>
          <a:p>
            <a:pPr>
              <a:buFont typeface="Symbol" pitchFamily="18" charset="2"/>
              <a:buNone/>
              <a:defRPr/>
            </a:pPr>
            <a:r>
              <a:rPr b="1"/>
              <a:t>In living, what is the priority?</a:t>
            </a:r>
            <a:endParaRPr lang="en-GB" b="1"/>
          </a:p>
          <a:p>
            <a:pPr lvl="1">
              <a:buFont typeface="Wingdings" pitchFamily="2" charset="2"/>
              <a:buNone/>
              <a:defRPr/>
            </a:pPr>
            <a:r>
              <a:rPr b="1"/>
              <a:t>How much time &amp; effort is spent for right understanding &amp; right feelings?</a:t>
            </a:r>
          </a:p>
          <a:p>
            <a:pPr lvl="1">
              <a:buFont typeface="Wingdings" pitchFamily="2" charset="2"/>
              <a:buNone/>
              <a:defRPr/>
            </a:pPr>
            <a:r>
              <a:rPr b="1"/>
              <a:t>How much time &amp; effort is spent for physical facility?</a:t>
            </a:r>
          </a:p>
        </p:txBody>
      </p:sp>
      <p:graphicFrame>
        <p:nvGraphicFramePr>
          <p:cNvPr id="3" name="Table 2">
            <a:extLst>
              <a:ext uri="{FF2B5EF4-FFF2-40B4-BE49-F238E27FC236}">
                <a16:creationId xmlns:a16="http://schemas.microsoft.com/office/drawing/2014/main" id="{B36FDDC6-446B-4EF3-897B-B81A37664661}"/>
              </a:ext>
            </a:extLst>
          </p:cNvPr>
          <p:cNvGraphicFramePr>
            <a:graphicFrameLocks noGrp="1"/>
          </p:cNvGraphicFramePr>
          <p:nvPr/>
        </p:nvGraphicFramePr>
        <p:xfrm>
          <a:off x="1524000" y="0"/>
          <a:ext cx="9144000" cy="3743327"/>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9">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8">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8">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49">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8">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5">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7436" name="Rectangle 8">
            <a:extLst>
              <a:ext uri="{FF2B5EF4-FFF2-40B4-BE49-F238E27FC236}">
                <a16:creationId xmlns:a16="http://schemas.microsoft.com/office/drawing/2014/main" id="{4D8FFCB3-A116-4E69-929D-B48B59FD6AEE}"/>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2B100384-7405-4891-9869-5691322BAA78}"/>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4E1B915-FC11-4A93-BBC7-B74025544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7490" y="5181600"/>
            <a:ext cx="1166801" cy="1298536"/>
          </a:xfrm>
          <a:prstGeom prst="rect">
            <a:avLst/>
          </a:prstGeom>
        </p:spPr>
      </p:pic>
    </p:spTree>
    <p:extLst>
      <p:ext uri="{BB962C8B-B14F-4D97-AF65-F5344CB8AC3E}">
        <p14:creationId xmlns:p14="http://schemas.microsoft.com/office/powerpoint/2010/main" val="532085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8" end="1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9" end="1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14B0836-4859-4E30-B2BC-8F8B65BBBF53}"/>
              </a:ext>
            </a:extLst>
          </p:cNvPr>
          <p:cNvGraphicFramePr>
            <a:graphicFrameLocks noGrp="1"/>
          </p:cNvGraphicFramePr>
          <p:nvPr/>
        </p:nvGraphicFramePr>
        <p:xfrm>
          <a:off x="1524000" y="0"/>
          <a:ext cx="9144000" cy="5281612"/>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0">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1">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1">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38">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1">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2">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138">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Arial"/>
                          <a:ea typeface="Times New Roman"/>
                          <a:cs typeface="Times New Roman"/>
                        </a:rPr>
                        <a:t>e.g., </a:t>
                      </a:r>
                      <a:r>
                        <a:rPr kumimoji="0" lang="en-US" sz="2000" b="1" i="0" u="none" strike="noStrike" cap="none" normalizeH="0" baseline="0" dirty="0">
                          <a:ln>
                            <a:noFill/>
                          </a:ln>
                          <a:solidFill>
                            <a:schemeClr val="bg1"/>
                          </a:solidFill>
                          <a:effectLst/>
                          <a:latin typeface="Arial" pitchFamily="34" charset="0"/>
                          <a:cs typeface="Times New Roman" pitchFamily="18" charset="0"/>
                        </a:rPr>
                        <a:t>Imagination (Desire, Thought, Expectation)…</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dYiuk”khyrk</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¼bPNk] </a:t>
                      </a: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fopkj</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vk”kk½---</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e.g., Eating, Walking…</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kkuk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pyuk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91">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bl>
          </a:graphicData>
        </a:graphic>
      </p:graphicFrame>
      <p:sp>
        <p:nvSpPr>
          <p:cNvPr id="19492" name="Rectangle 8">
            <a:extLst>
              <a:ext uri="{FF2B5EF4-FFF2-40B4-BE49-F238E27FC236}">
                <a16:creationId xmlns:a16="http://schemas.microsoft.com/office/drawing/2014/main" id="{9D35DC19-2E7B-4A71-8B33-3DC000B920FB}"/>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cs typeface="Times New Roman" panose="02020603050405020304" pitchFamily="18" charset="0"/>
              </a:rPr>
              <a:t>Co-existence</a:t>
            </a:r>
            <a:endParaRPr lang="en-US" altLang="en-US" sz="2000" dirty="0">
              <a:latin typeface="Times New Roman" panose="02020603050405020304" pitchFamily="18" charset="0"/>
              <a:cs typeface="Times New Roman" panose="02020603050405020304" pitchFamily="18" charset="0"/>
            </a:endParaRPr>
          </a:p>
          <a:p>
            <a:pPr algn="ctr" eaLnBrk="1" hangingPunct="1"/>
            <a:r>
              <a:rPr lang="en-US" altLang="en-US" sz="2800" dirty="0" err="1">
                <a:solidFill>
                  <a:srgbClr val="FF0000"/>
                </a:solidFill>
                <a:latin typeface="Kruti Dev 010" pitchFamily="2" charset="0"/>
                <a:ea typeface="Batang" panose="02030600000101010101" pitchFamily="18" charset="-127"/>
                <a:cs typeface="KrutiDev040BoldItalic"/>
              </a:rPr>
              <a:t>lgvfLrRo</a:t>
            </a:r>
            <a:endParaRPr lang="en-US" altLang="en-US" sz="28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1F459547-83BE-4BF0-B4F1-EF306165F306}"/>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10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F4B70B7-9ED3-4DF3-BCA4-70969BFAEB3E}"/>
              </a:ext>
            </a:extLst>
          </p:cNvPr>
          <p:cNvGraphicFramePr>
            <a:graphicFrameLocks noGrp="1"/>
          </p:cNvGraphicFramePr>
          <p:nvPr/>
        </p:nvGraphicFramePr>
        <p:xfrm>
          <a:off x="1524000" y="-31752"/>
          <a:ext cx="9144000" cy="6203952"/>
        </p:xfrm>
        <a:graphic>
          <a:graphicData uri="http://schemas.openxmlformats.org/drawingml/2006/table">
            <a:tbl>
              <a:tblPr/>
              <a:tblGrid>
                <a:gridCol w="1939925">
                  <a:extLst>
                    <a:ext uri="{9D8B030D-6E8A-4147-A177-3AD203B41FA5}">
                      <a16:colId xmlns:a16="http://schemas.microsoft.com/office/drawing/2014/main" val="20000"/>
                    </a:ext>
                  </a:extLst>
                </a:gridCol>
                <a:gridCol w="3551238">
                  <a:extLst>
                    <a:ext uri="{9D8B030D-6E8A-4147-A177-3AD203B41FA5}">
                      <a16:colId xmlns:a16="http://schemas.microsoft.com/office/drawing/2014/main" val="20001"/>
                    </a:ext>
                  </a:extLst>
                </a:gridCol>
                <a:gridCol w="3652837">
                  <a:extLst>
                    <a:ext uri="{9D8B030D-6E8A-4147-A177-3AD203B41FA5}">
                      <a16:colId xmlns:a16="http://schemas.microsoft.com/office/drawing/2014/main" val="20002"/>
                    </a:ext>
                  </a:extLst>
                </a:gridCol>
              </a:tblGrid>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993300"/>
                          </a:solidFill>
                          <a:effectLst/>
                          <a:latin typeface="Arial" pitchFamily="34" charset="0"/>
                          <a:cs typeface="Times New Roman" pitchFamily="18" charset="0"/>
                        </a:rPr>
                        <a:t> </a:t>
                      </a:r>
                      <a:r>
                        <a:rPr kumimoji="0" lang="en-US" sz="2000" b="1" i="0" u="none" strike="noStrike" cap="none" normalizeH="0" baseline="0" dirty="0">
                          <a:ln>
                            <a:noFill/>
                          </a:ln>
                          <a:solidFill>
                            <a:schemeClr val="tx1"/>
                          </a:solidFill>
                          <a:effectLst/>
                          <a:latin typeface="Arial" pitchFamily="34" charset="0"/>
                          <a:cs typeface="Times New Roman" pitchFamily="18" charset="0"/>
                        </a:rPr>
                        <a:t>Human Being</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Ekkuo</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Self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eSa</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Body</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“kjhj</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Need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vko';drk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Happiness (e.g. Respect)</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lq[k ¼tSls </a:t>
                      </a:r>
                      <a:r>
                        <a:rPr kumimoji="0" lang="fr-FR"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lEeku</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Physical Facility (e.g. Food)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lqfo/kk ¼tSls Hkkstu½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1"/>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Time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dky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Continuous</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fujUrj</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Temporary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lkef;d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2"/>
                  </a:ext>
                </a:extLst>
              </a:tr>
              <a:tr h="92233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Qualitative (is Feeling)</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xq.kkRed ¼Hkko gS½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Quantitative (Required in Limited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Ekk=kRed ¼lhfer ek=k esa½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3"/>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Fulfilled By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iwfrZ ds fy,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Right Understanding &amp; Right Feeling </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lgh le&gt;] lgh Hkko</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Physio-chemical Things</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HkkSfrd&amp;jklk;fud oLrq</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EEEB9"/>
                    </a:solidFill>
                  </a:tcPr>
                </a:tc>
                <a:extLst>
                  <a:ext uri="{0D108BD9-81ED-4DB2-BD59-A6C34878D82A}">
                    <a16:rowId xmlns:a16="http://schemas.microsoft.com/office/drawing/2014/main" val="10004"/>
                  </a:ext>
                </a:extLst>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bg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5"/>
                  </a:ext>
                </a:extLst>
              </a:tr>
              <a:tr h="922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Activity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fØ;k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Arial"/>
                          <a:ea typeface="Times New Roman"/>
                          <a:cs typeface="Times New Roman"/>
                        </a:rPr>
                        <a:t>e.g., </a:t>
                      </a:r>
                      <a:r>
                        <a:rPr kumimoji="0" lang="en-US" sz="2000" b="1" i="0" u="none" strike="noStrike" cap="none" normalizeH="0" baseline="0" dirty="0">
                          <a:ln>
                            <a:noFill/>
                          </a:ln>
                          <a:solidFill>
                            <a:schemeClr val="bg1"/>
                          </a:solidFill>
                          <a:effectLst/>
                          <a:latin typeface="Arial" pitchFamily="34" charset="0"/>
                          <a:cs typeface="Times New Roman" pitchFamily="18" charset="0"/>
                        </a:rPr>
                        <a:t>Imagination (Desire, Thought, Expectation)…</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dYiuk”khyrk</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¼bPNk] </a:t>
                      </a: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fopkj</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vk”kk½---</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e.g., Eating, Walking…</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kkuk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pyuk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6"/>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Time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dky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Continuous</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fujUrj</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Temporary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lkef;d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7"/>
                  </a:ext>
                </a:extLst>
              </a:tr>
              <a:tr h="922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Response*</a:t>
                      </a:r>
                      <a:endPar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a:spcBef>
                          <a:spcPts val="0"/>
                        </a:spcBef>
                        <a:spcAft>
                          <a:spcPts val="0"/>
                        </a:spcAft>
                      </a:pPr>
                      <a:r>
                        <a:rPr lang="en-IN" sz="2000" b="1" kern="1200" dirty="0">
                          <a:solidFill>
                            <a:schemeClr val="bg1"/>
                          </a:solidFill>
                          <a:latin typeface="Arial"/>
                          <a:ea typeface="Times New Roman"/>
                          <a:cs typeface="Times New Roman"/>
                        </a:rPr>
                        <a:t>Not always Definite (depends on assuming**)</a:t>
                      </a: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a:spcBef>
                          <a:spcPts val="0"/>
                        </a:spcBef>
                        <a:spcAft>
                          <a:spcPts val="0"/>
                        </a:spcAft>
                      </a:pPr>
                      <a:r>
                        <a:rPr lang="en-IN" sz="2000" b="1" kern="1200" dirty="0">
                          <a:solidFill>
                            <a:schemeClr val="tx1"/>
                          </a:solidFill>
                          <a:latin typeface="Arial"/>
                          <a:ea typeface="Times New Roman"/>
                          <a:cs typeface="Times New Roman"/>
                        </a:rPr>
                        <a:t>Definite</a:t>
                      </a: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8"/>
                  </a:ext>
                </a:extLst>
              </a:tr>
            </a:tbl>
          </a:graphicData>
        </a:graphic>
      </p:graphicFrame>
      <p:sp>
        <p:nvSpPr>
          <p:cNvPr id="21542" name="Rectangle 8">
            <a:extLst>
              <a:ext uri="{FF2B5EF4-FFF2-40B4-BE49-F238E27FC236}">
                <a16:creationId xmlns:a16="http://schemas.microsoft.com/office/drawing/2014/main" id="{A2362ED1-B8C7-45BE-B71A-9C0617BFC21A}"/>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cs typeface="Times New Roman" panose="02020603050405020304" pitchFamily="18" charset="0"/>
              </a:rPr>
              <a:t>Co-existence</a:t>
            </a:r>
            <a:endParaRPr lang="en-US" altLang="en-US" sz="2000" dirty="0">
              <a:latin typeface="Times New Roman" panose="02020603050405020304" pitchFamily="18" charset="0"/>
              <a:cs typeface="Times New Roman" panose="02020603050405020304" pitchFamily="18" charset="0"/>
            </a:endParaRPr>
          </a:p>
          <a:p>
            <a:pPr algn="ctr" eaLnBrk="1" hangingPunct="1"/>
            <a:r>
              <a:rPr lang="en-US" altLang="en-US" sz="2800" dirty="0" err="1">
                <a:solidFill>
                  <a:srgbClr val="FF0000"/>
                </a:solidFill>
                <a:latin typeface="Kruti Dev 010" pitchFamily="2" charset="0"/>
                <a:ea typeface="Batang" panose="02030600000101010101" pitchFamily="18" charset="-127"/>
                <a:cs typeface="KrutiDev040BoldItalic"/>
              </a:rPr>
              <a:t>lg</a:t>
            </a:r>
            <a:r>
              <a:rPr lang="en-US" altLang="en-US" sz="2800" dirty="0" err="1">
                <a:solidFill>
                  <a:srgbClr val="FF0000"/>
                </a:solidFill>
                <a:latin typeface="Kruti Dev 010" pitchFamily="2" charset="0"/>
                <a:ea typeface="Batang" panose="02030600000101010101" pitchFamily="18" charset="-127"/>
              </a:rPr>
              <a:t>vfLrRo</a:t>
            </a:r>
            <a:endParaRPr lang="en-US" altLang="en-US" sz="28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E23DDF86-FBFE-4F88-A61E-E08809053F3B}"/>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545" name="Rectangle 5">
            <a:extLst>
              <a:ext uri="{FF2B5EF4-FFF2-40B4-BE49-F238E27FC236}">
                <a16:creationId xmlns:a16="http://schemas.microsoft.com/office/drawing/2014/main" id="{4722B5D3-7271-47C3-9FDC-71C5DCC4948E}"/>
              </a:ext>
            </a:extLst>
          </p:cNvPr>
          <p:cNvSpPr>
            <a:spLocks noChangeArrowheads="1"/>
          </p:cNvSpPr>
          <p:nvPr/>
        </p:nvSpPr>
        <p:spPr bwMode="auto">
          <a:xfrm>
            <a:off x="1524000" y="6211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US" altLang="en-US" dirty="0">
                <a:cs typeface="Arial" panose="020B0604020202020204" pitchFamily="34" charset="0"/>
              </a:rPr>
              <a:t>* Response = </a:t>
            </a:r>
            <a:r>
              <a:rPr lang="en-US" altLang="en-US" dirty="0" err="1">
                <a:cs typeface="Arial" panose="020B0604020202020204" pitchFamily="34" charset="0"/>
              </a:rPr>
              <a:t>Recognising</a:t>
            </a:r>
            <a:r>
              <a:rPr lang="en-US" altLang="en-US" dirty="0">
                <a:cs typeface="Arial" panose="020B0604020202020204" pitchFamily="34" charset="0"/>
              </a:rPr>
              <a:t> the relationship with the other unit and fulfilling it</a:t>
            </a:r>
          </a:p>
          <a:p>
            <a:pPr eaLnBrk="1" hangingPunct="1">
              <a:buFont typeface="Symbol" panose="05050102010706020507" pitchFamily="18" charset="2"/>
              <a:buNone/>
            </a:pPr>
            <a:r>
              <a:rPr lang="en-US" altLang="en-US" dirty="0">
                <a:cs typeface="Arial" panose="020B0604020202020204" pitchFamily="34" charset="0"/>
              </a:rPr>
              <a:t>** Assuming or acceptance of relationship</a:t>
            </a:r>
          </a:p>
        </p:txBody>
      </p:sp>
      <p:pic>
        <p:nvPicPr>
          <p:cNvPr id="7" name="Picture 6">
            <a:extLst>
              <a:ext uri="{FF2B5EF4-FFF2-40B4-BE49-F238E27FC236}">
                <a16:creationId xmlns:a16="http://schemas.microsoft.com/office/drawing/2014/main" id="{EE661FBD-44D3-4383-80F6-4C9BB449B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7490" y="5181600"/>
            <a:ext cx="1166801" cy="1298536"/>
          </a:xfrm>
          <a:prstGeom prst="rect">
            <a:avLst/>
          </a:prstGeom>
        </p:spPr>
      </p:pic>
    </p:spTree>
    <p:extLst>
      <p:ext uri="{BB962C8B-B14F-4D97-AF65-F5344CB8AC3E}">
        <p14:creationId xmlns:p14="http://schemas.microsoft.com/office/powerpoint/2010/main" val="109507022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3D8114-B179-42AF-8054-5D53A0DEAC13}"/>
              </a:ext>
            </a:extLst>
          </p:cNvPr>
          <p:cNvGraphicFramePr>
            <a:graphicFrameLocks noGrp="1"/>
          </p:cNvGraphicFramePr>
          <p:nvPr/>
        </p:nvGraphicFramePr>
        <p:xfrm>
          <a:off x="1524000" y="0"/>
          <a:ext cx="9144000" cy="6203952"/>
        </p:xfrm>
        <a:graphic>
          <a:graphicData uri="http://schemas.openxmlformats.org/drawingml/2006/table">
            <a:tbl>
              <a:tblPr/>
              <a:tblGrid>
                <a:gridCol w="1939925">
                  <a:extLst>
                    <a:ext uri="{9D8B030D-6E8A-4147-A177-3AD203B41FA5}">
                      <a16:colId xmlns:a16="http://schemas.microsoft.com/office/drawing/2014/main" val="20000"/>
                    </a:ext>
                  </a:extLst>
                </a:gridCol>
                <a:gridCol w="3551238">
                  <a:extLst>
                    <a:ext uri="{9D8B030D-6E8A-4147-A177-3AD203B41FA5}">
                      <a16:colId xmlns:a16="http://schemas.microsoft.com/office/drawing/2014/main" val="20001"/>
                    </a:ext>
                  </a:extLst>
                </a:gridCol>
                <a:gridCol w="3652837">
                  <a:extLst>
                    <a:ext uri="{9D8B030D-6E8A-4147-A177-3AD203B41FA5}">
                      <a16:colId xmlns:a16="http://schemas.microsoft.com/office/drawing/2014/main" val="20002"/>
                    </a:ext>
                  </a:extLst>
                </a:gridCol>
              </a:tblGrid>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993300"/>
                          </a:solidFill>
                          <a:effectLst/>
                          <a:latin typeface="Arial" pitchFamily="34" charset="0"/>
                          <a:cs typeface="Times New Roman" pitchFamily="18" charset="0"/>
                        </a:rPr>
                        <a:t> </a:t>
                      </a:r>
                      <a:r>
                        <a:rPr kumimoji="0" lang="en-US" sz="2000" b="1" i="0" u="none" strike="noStrike" cap="none" normalizeH="0" baseline="0" dirty="0">
                          <a:ln>
                            <a:noFill/>
                          </a:ln>
                          <a:solidFill>
                            <a:schemeClr val="tx1"/>
                          </a:solidFill>
                          <a:effectLst/>
                          <a:latin typeface="Arial" pitchFamily="34" charset="0"/>
                          <a:cs typeface="Times New Roman" pitchFamily="18" charset="0"/>
                        </a:rPr>
                        <a:t>Human Being</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Ekkuo</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Self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eSa</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Body</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2060"/>
                          </a:solidFill>
                          <a:effectLst/>
                          <a:latin typeface="Kruti Dev 010" pitchFamily="2" charset="0"/>
                          <a:ea typeface="Times New Roman" pitchFamily="18" charset="0"/>
                          <a:cs typeface="Arial" pitchFamily="34" charset="0"/>
                        </a:rPr>
                        <a:t>“kjhj</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Need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vko';drk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Happiness (e.g. Respect)</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lq[k ¼tSls </a:t>
                      </a:r>
                      <a:r>
                        <a:rPr kumimoji="0" lang="fr-FR"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lEeku</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Physical Facility (e.g. Food)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lqfo/kk ¼tSls Hkkstu½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1"/>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Time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dky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Continuous</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fujUrj</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Temporary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lkef;d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2"/>
                  </a:ext>
                </a:extLst>
              </a:tr>
              <a:tr h="92233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Qualitative (is Feeling)</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xq.kkRed ¼Hkko gS½</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Quantitative (Required in Limited Quantity)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Ekk=kRed ¼lhfer ek=k esa½</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3"/>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Fulfilled By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iwfrZ ds fy,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Right Understanding &amp; Right Feeling </a:t>
                      </a: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lgh le&gt;] lgh Hkko</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Physio-chemical Things</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HkkSfrd&amp;jklk;fud oLrq</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a:noFill/>
                    </a:lnB>
                    <a:lnTlToBr>
                      <a:noFill/>
                    </a:lnTlToBr>
                    <a:lnBlToTr>
                      <a:noFill/>
                    </a:lnBlToTr>
                    <a:solidFill>
                      <a:srgbClr val="FEEEB9"/>
                    </a:solidFill>
                  </a:tcPr>
                </a:tc>
                <a:extLst>
                  <a:ext uri="{0D108BD9-81ED-4DB2-BD59-A6C34878D82A}">
                    <a16:rowId xmlns:a16="http://schemas.microsoft.com/office/drawing/2014/main" val="10004"/>
                  </a:ext>
                </a:extLst>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bg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pitchFamily="34" charset="0"/>
                        <a:cs typeface="Times New Roman" pitchFamily="18" charset="0"/>
                      </a:endParaRPr>
                    </a:p>
                  </a:txBody>
                  <a:tcPr marL="56795" marR="56795" marT="0" marB="0" horzOverflow="overflow">
                    <a:lnL>
                      <a:noFill/>
                    </a:lnL>
                    <a:lnR>
                      <a:noFill/>
                    </a:lnR>
                    <a:lnT>
                      <a:noFill/>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5"/>
                  </a:ext>
                </a:extLst>
              </a:tr>
              <a:tr h="922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Activity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fØ;k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Arial"/>
                          <a:ea typeface="Times New Roman"/>
                          <a:cs typeface="Times New Roman"/>
                        </a:rPr>
                        <a:t>e.g., </a:t>
                      </a:r>
                      <a:r>
                        <a:rPr kumimoji="0" lang="en-US" sz="2000" b="1" i="0" u="none" strike="noStrike" cap="none" normalizeH="0" baseline="0" dirty="0">
                          <a:ln>
                            <a:noFill/>
                          </a:ln>
                          <a:solidFill>
                            <a:schemeClr val="bg1"/>
                          </a:solidFill>
                          <a:effectLst/>
                          <a:latin typeface="Arial" pitchFamily="34" charset="0"/>
                          <a:cs typeface="Times New Roman" pitchFamily="18" charset="0"/>
                        </a:rPr>
                        <a:t>Imagination (Desire, Thought, Expectation)…</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dYiuk”khyrk</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¼bPNk] </a:t>
                      </a:r>
                      <a:r>
                        <a:rPr kumimoji="0" lang="en-US" sz="2000" b="1" i="0" u="none" strike="noStrike" cap="none" normalizeH="0" baseline="0" dirty="0" err="1">
                          <a:ln>
                            <a:noFill/>
                          </a:ln>
                          <a:solidFill>
                            <a:schemeClr val="bg1"/>
                          </a:solidFill>
                          <a:effectLst/>
                          <a:latin typeface="Kruti Dev 010" pitchFamily="2" charset="0"/>
                          <a:ea typeface="Times New Roman" pitchFamily="18" charset="0"/>
                          <a:cs typeface="Arial" pitchFamily="34" charset="0"/>
                        </a:rPr>
                        <a:t>fopkj</a:t>
                      </a:r>
                      <a:r>
                        <a:rPr kumimoji="0" lang="en-US" sz="2000" b="1" i="0" u="none" strike="noStrike" cap="none" normalizeH="0" baseline="0" dirty="0">
                          <a:ln>
                            <a:noFill/>
                          </a:ln>
                          <a:solidFill>
                            <a:schemeClr val="bg1"/>
                          </a:solidFill>
                          <a:effectLst/>
                          <a:latin typeface="Kruti Dev 010" pitchFamily="2" charset="0"/>
                          <a:ea typeface="Times New Roman" pitchFamily="18" charset="0"/>
                          <a:cs typeface="Arial" pitchFamily="34" charset="0"/>
                        </a:rPr>
                        <a:t>] vk”kk½---</a:t>
                      </a:r>
                      <a:endParaRPr kumimoji="0" lang="en-US" sz="1400" b="1" i="0" u="none" strike="noStrike" cap="none" normalizeH="0" baseline="0" dirty="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Times New Roman" pitchFamily="18" charset="0"/>
                        </a:rPr>
                        <a:t>e.g., Eating, Walking…</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kkuk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 </a:t>
                      </a:r>
                      <a:r>
                        <a:rPr kumimoji="0" lang="en-US" sz="2000" b="1" i="0" u="none" strike="noStrike" cap="none" normalizeH="0" baseline="0" dirty="0" err="1">
                          <a:ln>
                            <a:noFill/>
                          </a:ln>
                          <a:solidFill>
                            <a:srgbClr val="002060"/>
                          </a:solidFill>
                          <a:effectLst/>
                          <a:latin typeface="Kruti Dev 010" pitchFamily="2" charset="0"/>
                          <a:ea typeface="Times New Roman" pitchFamily="18" charset="0"/>
                          <a:cs typeface="Arial" pitchFamily="34" charset="0"/>
                        </a:rPr>
                        <a:t>pyuk</a:t>
                      </a:r>
                      <a:r>
                        <a:rPr kumimoji="0" lang="en-US" sz="2000" b="1" i="0" u="none" strike="noStrike" cap="none" normalizeH="0" baseline="0" dirty="0">
                          <a:ln>
                            <a:noFill/>
                          </a:ln>
                          <a:solidFill>
                            <a:srgbClr val="002060"/>
                          </a:solidFill>
                          <a:effectLst/>
                          <a:latin typeface="Kruti Dev 010" pitchFamily="2" charset="0"/>
                          <a:ea typeface="Times New Roman" pitchFamily="18" charset="0"/>
                          <a:cs typeface="Arial" pitchFamily="34" charset="0"/>
                        </a:rPr>
                        <a:t>---</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6"/>
                  </a:ext>
                </a:extLst>
              </a:tr>
              <a:tr h="615950">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In Time</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dky esa</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Continuous</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fujUrj</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Temporary</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lkef;d</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7"/>
                  </a:ext>
                </a:extLst>
              </a:tr>
              <a:tr h="922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Response</a:t>
                      </a:r>
                      <a:endPar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cs typeface="Times New Roman" pitchFamily="18" charset="0"/>
                        </a:rPr>
                        <a:t>Knowing, Assuming*, Recognising, Fulfilling</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Kruti Dev 010" pitchFamily="2" charset="0"/>
                          <a:ea typeface="Times New Roman" pitchFamily="18" charset="0"/>
                          <a:cs typeface="Arial" pitchFamily="34" charset="0"/>
                        </a:rPr>
                        <a:t>tkuuk] ekuuk] igpkuuk] fuokZg djuk</a:t>
                      </a:r>
                      <a:endParaRPr kumimoji="0" lang="en-US" sz="1400" b="1" i="0" u="none" strike="noStrike" cap="none" normalizeH="0" baseline="0">
                        <a:ln>
                          <a:noFill/>
                        </a:ln>
                        <a:solidFill>
                          <a:schemeClr val="bg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Times New Roman" pitchFamily="18" charset="0"/>
                        </a:rPr>
                        <a:t>Recognising, Fulfilling</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Kruti Dev 010" pitchFamily="2" charset="0"/>
                          <a:ea typeface="Times New Roman" pitchFamily="18" charset="0"/>
                          <a:cs typeface="Arial" pitchFamily="34" charset="0"/>
                        </a:rPr>
                        <a:t>igpkuuk] fuokZg djuk</a:t>
                      </a:r>
                      <a:endParaRPr kumimoji="0" lang="en-US" sz="1400" b="1" i="0" u="none" strike="noStrike" cap="none" normalizeH="0" baseline="0">
                        <a:ln>
                          <a:noFill/>
                        </a:ln>
                        <a:solidFill>
                          <a:schemeClr val="tx1"/>
                        </a:solidFill>
                        <a:effectLst/>
                        <a:latin typeface="Times New Roman" pitchFamily="18" charset="0"/>
                        <a:cs typeface="Times New Roman" pitchFamily="18" charset="0"/>
                      </a:endParaRPr>
                    </a:p>
                  </a:txBody>
                  <a:tcPr marL="56795" marR="56795" marT="0" marB="0" horzOverflow="overflow">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EEEB9"/>
                    </a:solidFill>
                  </a:tcPr>
                </a:tc>
                <a:extLst>
                  <a:ext uri="{0D108BD9-81ED-4DB2-BD59-A6C34878D82A}">
                    <a16:rowId xmlns:a16="http://schemas.microsoft.com/office/drawing/2014/main" val="10008"/>
                  </a:ext>
                </a:extLst>
              </a:tr>
            </a:tbl>
          </a:graphicData>
        </a:graphic>
      </p:graphicFrame>
      <p:sp>
        <p:nvSpPr>
          <p:cNvPr id="23590" name="Rectangle 8">
            <a:extLst>
              <a:ext uri="{FF2B5EF4-FFF2-40B4-BE49-F238E27FC236}">
                <a16:creationId xmlns:a16="http://schemas.microsoft.com/office/drawing/2014/main" id="{15C676DF-699E-484F-BC83-46833163959C}"/>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cs typeface="Times New Roman" panose="02020603050405020304" pitchFamily="18" charset="0"/>
              </a:rPr>
              <a:t>Co-existence</a:t>
            </a:r>
            <a:endParaRPr lang="en-US" altLang="en-US" sz="2000" dirty="0">
              <a:latin typeface="Times New Roman" panose="02020603050405020304" pitchFamily="18" charset="0"/>
              <a:cs typeface="Times New Roman" panose="02020603050405020304" pitchFamily="18" charset="0"/>
            </a:endParaRPr>
          </a:p>
          <a:p>
            <a:pPr algn="ctr" eaLnBrk="1" hangingPunct="1"/>
            <a:r>
              <a:rPr lang="en-US" altLang="en-US" sz="2800" dirty="0" err="1">
                <a:solidFill>
                  <a:srgbClr val="FF0000"/>
                </a:solidFill>
                <a:latin typeface="Kruti Dev 010" pitchFamily="2" charset="0"/>
                <a:ea typeface="Batang" panose="02030600000101010101" pitchFamily="18" charset="-127"/>
                <a:cs typeface="KrutiDev040BoldItalic"/>
              </a:rPr>
              <a:t>lg</a:t>
            </a:r>
            <a:r>
              <a:rPr lang="en-US" altLang="en-US" sz="2800" dirty="0" err="1">
                <a:solidFill>
                  <a:srgbClr val="FF0000"/>
                </a:solidFill>
                <a:latin typeface="Kruti Dev 010" pitchFamily="2" charset="0"/>
                <a:ea typeface="Batang" panose="02030600000101010101" pitchFamily="18" charset="-127"/>
              </a:rPr>
              <a:t>vfLrRo</a:t>
            </a:r>
            <a:endParaRPr lang="en-US" altLang="en-US" sz="28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EFC52598-6C59-4763-BE85-1598A92C26D3}"/>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592" name="Rectangle 5">
            <a:extLst>
              <a:ext uri="{FF2B5EF4-FFF2-40B4-BE49-F238E27FC236}">
                <a16:creationId xmlns:a16="http://schemas.microsoft.com/office/drawing/2014/main" id="{32AB1F4D-D853-446D-81C0-12781018EAC8}"/>
              </a:ext>
            </a:extLst>
          </p:cNvPr>
          <p:cNvSpPr>
            <a:spLocks noChangeArrowheads="1"/>
          </p:cNvSpPr>
          <p:nvPr/>
        </p:nvSpPr>
        <p:spPr bwMode="auto">
          <a:xfrm>
            <a:off x="1524000" y="6211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US" altLang="en-US" dirty="0">
                <a:cs typeface="Arial" panose="020B0604020202020204" pitchFamily="34" charset="0"/>
              </a:rPr>
              <a:t>* Assuming or accepting the relationship with the other unit</a:t>
            </a:r>
          </a:p>
          <a:p>
            <a:pPr eaLnBrk="1" hangingPunct="1">
              <a:buFont typeface="Symbol" panose="05050102010706020507" pitchFamily="18" charset="2"/>
              <a:buNone/>
            </a:pPr>
            <a:r>
              <a:rPr lang="en-US" altLang="en-US" dirty="0">
                <a:cs typeface="Arial" panose="020B0604020202020204" pitchFamily="34" charset="0"/>
              </a:rPr>
              <a:t>   – could be based on knowing the reality or without knowing the reality completely</a:t>
            </a:r>
          </a:p>
        </p:txBody>
      </p:sp>
      <p:pic>
        <p:nvPicPr>
          <p:cNvPr id="7" name="Picture 6">
            <a:extLst>
              <a:ext uri="{FF2B5EF4-FFF2-40B4-BE49-F238E27FC236}">
                <a16:creationId xmlns:a16="http://schemas.microsoft.com/office/drawing/2014/main" id="{FBFAF91B-61F2-4D05-AC36-C9990C259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7490" y="5181600"/>
            <a:ext cx="1166801" cy="1298536"/>
          </a:xfrm>
          <a:prstGeom prst="rect">
            <a:avLst/>
          </a:prstGeom>
        </p:spPr>
      </p:pic>
    </p:spTree>
    <p:extLst>
      <p:ext uri="{BB962C8B-B14F-4D97-AF65-F5344CB8AC3E}">
        <p14:creationId xmlns:p14="http://schemas.microsoft.com/office/powerpoint/2010/main" val="4190433572"/>
      </p:ext>
    </p:extLst>
  </p:cSld>
  <p:clrMapOvr>
    <a:masterClrMapping/>
  </p:clrMapOvr>
  <p:transition spd="slow"/>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6665</Words>
  <Application>Microsoft Office PowerPoint</Application>
  <PresentationFormat>Widescreen</PresentationFormat>
  <Paragraphs>943</Paragraphs>
  <Slides>37</Slides>
  <Notes>16</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Kruti Dev 010</vt:lpstr>
      <vt:lpstr>Kruti Dev 042</vt:lpstr>
      <vt:lpstr>Söhne</vt:lpstr>
      <vt:lpstr>Symbol</vt:lpstr>
      <vt:lpstr>Times New Roman</vt:lpstr>
      <vt:lpstr>Wingdings</vt:lpstr>
      <vt:lpstr>UHV Theme 2022</vt:lpstr>
      <vt:lpstr>Lecture 7 Understanding Human being as the Co-existence of the Self and the 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Knowing &amp; Assuming (Accepting)</vt:lpstr>
      <vt:lpstr>Knowing, Assuming, Recognizing, Fulfilling </vt:lpstr>
      <vt:lpstr>Example: Assuming without Knowing</vt:lpstr>
      <vt:lpstr>Example: Assuming with Partial Knowing</vt:lpstr>
      <vt:lpstr>Knowing, Assuming, Recognizing, Fulfilling </vt:lpstr>
      <vt:lpstr>Response</vt:lpstr>
      <vt:lpstr>PowerPoint Presentation</vt:lpstr>
      <vt:lpstr>PowerPoint Presentation</vt:lpstr>
      <vt:lpstr> the</vt:lpstr>
      <vt:lpstr> the</vt:lpstr>
      <vt:lpstr>Evaluation of Current Situation – Gross Misunderstanding</vt:lpstr>
      <vt:lpstr>Sum Up</vt:lpstr>
      <vt:lpstr>Self Reflection     </vt:lpstr>
      <vt:lpstr>Key Points</vt:lpstr>
      <vt:lpstr>PowerPoint Presentation</vt:lpstr>
      <vt:lpstr>Knowing &amp; Assuming (Accepting)</vt:lpstr>
      <vt:lpstr>FAQs for Lecture 7 </vt:lpstr>
      <vt:lpstr>Question Response</vt:lpstr>
      <vt:lpstr>Question(s) 1: Self and Body   Response</vt:lpstr>
      <vt:lpstr>Question(s) 1: Self and Body   Response</vt:lpstr>
      <vt:lpstr>Some Implications of Perceiving/ Assuming Human Being = Body</vt:lpstr>
      <vt:lpstr>Question(s) 1: Self and Body   Response</vt:lpstr>
      <vt:lpstr>Activities of the Self  Body   In the Body with involvement of Self</vt:lpstr>
      <vt:lpstr>Question(s) 2: Need and Activity   Response</vt:lpstr>
      <vt:lpstr>Question(s) 2: Need and Activity   Response</vt:lpstr>
      <vt:lpstr>PowerPoint Presentation</vt:lpstr>
      <vt:lpstr>Question(s) 3: Response of Self and Body Response</vt:lpstr>
      <vt:lpstr>Question(s) 3: Response of Self and Body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2025-03-17T01:38:19Z</dcterms:modified>
</cp:coreProperties>
</file>